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8"/>
  </p:notesMasterIdLst>
  <p:sldIdLst>
    <p:sldId id="2061898330" r:id="rId5"/>
    <p:sldId id="2061898311" r:id="rId6"/>
    <p:sldId id="2061898312" r:id="rId7"/>
    <p:sldId id="2061898331" r:id="rId8"/>
    <p:sldId id="2061898319" r:id="rId9"/>
    <p:sldId id="2061898320" r:id="rId10"/>
    <p:sldId id="2061898321" r:id="rId11"/>
    <p:sldId id="2061898322" r:id="rId12"/>
    <p:sldId id="2061898324" r:id="rId13"/>
    <p:sldId id="2061898325" r:id="rId14"/>
    <p:sldId id="2061898327" r:id="rId15"/>
    <p:sldId id="2061898328" r:id="rId16"/>
    <p:sldId id="20618983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E53"/>
    <a:srgbClr val="002B5C"/>
    <a:srgbClr val="E8ED47"/>
    <a:srgbClr val="D3E27A"/>
    <a:srgbClr val="FFAA71"/>
    <a:srgbClr val="E3E357"/>
    <a:srgbClr val="86D5F2"/>
    <a:srgbClr val="FAAC69"/>
    <a:srgbClr val="FFD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ED597-3167-411C-908B-383327CB795C}" v="6" dt="2023-02-27T12:19:33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 autoAdjust="0"/>
    <p:restoredTop sz="76190" autoAdjust="0"/>
  </p:normalViewPr>
  <p:slideViewPr>
    <p:cSldViewPr snapToGrid="0">
      <p:cViewPr varScale="1">
        <p:scale>
          <a:sx n="96" d="100"/>
          <a:sy n="96" d="100"/>
        </p:scale>
        <p:origin x="19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06686-8F85-4470-920D-2A4C8BF2A817}" type="datetimeFigureOut">
              <a:rPr lang="en-GB" smtClean="0"/>
              <a:t>20/03/2023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F670B-91FA-476A-B9E1-E92E485DFB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0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b="0" i="0">
                <a:solidFill>
                  <a:srgbClr val="000000"/>
                </a:solidFill>
                <a:latin typeface="Trebuchet MS" panose="020B0703020202090204" pitchFamily="34" charset="0"/>
              </a:rPr>
              <a:t>Ceisiwch ddisgrifio beth sydd ar bob sleid. Disgrifiwch faint o destun sydd ar y sleid a rhowch ddisgrifiad o unrhyw ddelweddau a welwch. Bydd hyn yn sicrhau pan fyddwch yn cyflwyno’r ddogfen hon y bydd plant ac oedolion â nam ar eu golwg yn gallu ei mwynhau’n gyfartal. </a:t>
            </a:r>
          </a:p>
          <a:p>
            <a:endParaRPr lang="en-US" sz="1800" b="0" i="0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r>
              <a:rPr lang="cy-GB" sz="1800" b="0" i="0">
                <a:solidFill>
                  <a:srgbClr val="000000"/>
                </a:solidFill>
                <a:latin typeface="Trebuchet MS" panose="020B0703020202090204" pitchFamily="34" charset="0"/>
              </a:rPr>
              <a:t>Er enghraifft ar y sleid hon fe allech chi ddweud:</a:t>
            </a:r>
          </a:p>
          <a:p>
            <a:endParaRPr lang="en-US" sz="1800" b="0" i="0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r>
              <a:rPr lang="cy-GB" sz="1800" b="0" i="0">
                <a:solidFill>
                  <a:srgbClr val="000000"/>
                </a:solidFill>
                <a:latin typeface="Trebuchet MS" panose="020B0703020202090204" pitchFamily="34" charset="0"/>
              </a:rPr>
              <a:t>Mae'r logo er budd Cŵn Tywys yn ymddangos wrth ymyl y teitl sy'n darllen parod, gan bwyll... Fund Race</a:t>
            </a:r>
          </a:p>
          <a:p>
            <a:r>
              <a:rPr lang="cy-GB" sz="1800" b="0" i="0">
                <a:solidFill>
                  <a:srgbClr val="000000"/>
                </a:solidFill>
                <a:latin typeface="Trebuchet MS" panose="020B0703020202090204" pitchFamily="34" charset="0"/>
              </a:rPr>
              <a:t>Mae yna ddelwedd o ddau ddisgybl ysgol sy'n gwenu wrth redeg ras ar ddiwrnod o haf ar gae chwaraeon. Maent yn gwisgo mwgwd ac yn defnyddio tiwb sydd wedi'i gysylltu â rhaff i'w harwain ymlaen.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02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oedd y peth pwysicaf neu'r peth mwyaf syfrdanol i chi ei ddysgu am nam ar y golwg neu Gŵn Tywys yn y gwasanaeth hwn?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Hoffech chi helpu Cŵn Tywys a phobl ifanc fel Caitlin?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i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Amlinellwch sut mae’ch ysgol yn bwriadu helpu Cŵn Tywys drwy gymryd rhan yn y Fund Race ac eglurwch eich bod, fel rhan o’ch gweithgareddau diwrnod mabolgampau, yn mynd i redeg y ras hon fel ffordd o wneud y diwrnod yn fwy hygyrch a chynhwysol. Efallai yr hoffech ddangos y fideo i gyflwyno Fund Race sydd ar gael ar guidedogs.org.uk/FundRacePack. </a:t>
            </a:r>
          </a:p>
          <a:p>
            <a:r>
              <a:rPr lang="cy-GB" sz="1800" i="0">
                <a:latin typeface="Trebuchet MS" panose="020B0703020202090204" pitchFamily="34" charset="0"/>
                <a:cs typeface="Times New Roman" panose="02020603050405020304" pitchFamily="18" charset="0"/>
              </a:rPr>
              <a:t>Manteisiwch ar y cyfle hwn i wrando ar farn a phrofiadau myfyrwyr o godi arian a sut yr hoffent gasglu rhoddion tuag at y Cŵn Tywys a allai newid bywydau. Efallai y bydd rhai disgyblion eisiau gwirfoddoli a chymryd rôl flaenllaw, neu ymuno â phwyllgor i helpu gyda’r digwyddiad.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1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b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Gallwn ni i gyd helpu gwneud y byd yn lle mwy cynhwysol i’n gilydd drwy feddwl am anghenion pobl eraill, rhoi’r rhyddid i bawb fod yn nhw eu hunain a chymryd yr amser i wneud yn siŵr bod pawb yn gallu cymryd rhan.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5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Heddiw, hoffwn i ni feddwl am ein golwg a cheisio deall beth mae’n ei olygu i fod yn ddall neu’n rhannol ddall. </a:t>
            </a:r>
          </a:p>
          <a:p>
            <a:r>
              <a:rPr lang="cy-GB" sz="12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[Sicrhewch y plant, er y gall hwn fod yn bwnc anodd siarad amdano, ei fod yn bwysig gan y gall effeithio ar unrhyw un. Cofiwch fod yn sensitif os oes unrhyw aelod o staff neu fyfyrwyr sydd wedi colli eu golwg.]</a:t>
            </a:r>
            <a:r>
              <a:rPr lang="cy-GB"/>
              <a:t> </a:t>
            </a:r>
          </a:p>
          <a:p>
            <a:r>
              <a:rPr lang="cy-GB"/>
              <a:t>Rydyn ni i gyd yn gweld y byd yn wahanol.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577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na fyddwch yn gallu gweld lliwiau, neu efallai y bydd angen sbectol arnoch i addasu eich golwg. </a:t>
            </a:r>
          </a:p>
          <a:p>
            <a:r>
              <a:rPr lang="cy-GB" sz="12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Gallech fod â chyflwr llygad sy’n achosi ichi golli rhywfaint o’ch golwg, neu efallai na fyddwch yn gallu gweld unrhyw beth o gwbl. </a:t>
            </a:r>
          </a:p>
          <a:p>
            <a:r>
              <a:rPr lang="cy-GB" sz="12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Mae’n bwysig ein bod ni i gyd yn cael profion llygaid rheolaidd, i wneud yn siŵr bod ein llygaid yn iach.</a:t>
            </a:r>
            <a:r>
              <a:rPr lang="cy-GB" sz="12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6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/>
              <a:t>A oes unrhyw un yn gwybod beth mae’r termau </a:t>
            </a:r>
            <a:r>
              <a:rPr lang="cy-GB" b="1"/>
              <a:t>rhannol ddall </a:t>
            </a:r>
            <a:r>
              <a:rPr lang="cy-GB"/>
              <a:t>a </a:t>
            </a:r>
            <a:r>
              <a:rPr lang="cy-GB" b="1"/>
              <a:t>dall</a:t>
            </a:r>
            <a:r>
              <a:rPr lang="cy-GB"/>
              <a:t> yn ei olygu?</a:t>
            </a:r>
          </a:p>
          <a:p>
            <a:r>
              <a:rPr lang="cy-GB"/>
              <a:t>Mae person sy'n rhannol ddall yn gweld llai ond yn gallu gweld. </a:t>
            </a:r>
          </a:p>
          <a:p>
            <a:r>
              <a:rPr lang="cy-GB"/>
              <a:t>Nid yw person sy'n ddall yn gallu gweld.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82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Rydyn ni'n mynd i wneud gweithgaredd byr i ddangos sut gallwn ni ddefnyddio ein synhwyrau eraill. 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Gwrandewch yn ofalus ar y cyfarwyddiadau hyn: Rydych chi'n mynd i gau eich llygaid, yna byddwch chi'n clywed cyfres o synau o wahanol leoedd o amgylch yr ystafell. Pan fyddwch chi'n eu clywed, rydw i eisiau i chi droi eich pen i wynebu pob sŵn ond cadwch eich llygaid ar gau nes i mi ddweud y gallwch eu hagor.  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gyntaf, dwi angen i chi i gyd orchuddio neu gau eich llygaid yn llwyr. Barod, llygaid ar gau? [</a:t>
            </a:r>
            <a:r>
              <a:rPr lang="cy-GB" sz="18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Arhoswch i'r grŵp setlo.]</a:t>
            </a: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y-GB" sz="18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Arwyddwch i'r athro arall i wneud y sŵn cyntaf, yna cuddio'r offeryn, arhoswch iddyn nhw i gyd droi.</a:t>
            </a: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y-GB" sz="18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 bawb agor eu llygaid a gofynnwch i'r myfyrwyr 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unrhyw un ddyfalu beth oedd y sŵn? A wnaethoch chi ei gael yn iawn?</a:t>
            </a:r>
          </a:p>
          <a:p>
            <a:r>
              <a:rPr lang="cy-GB" sz="18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Ailadroddwch, gydag ychydig o synau gwahanol o wahanol leoedd yn yr ystafell.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54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Oedd yna unrhyw beth sylwoch chi am ba mor hawdd neu anodd oedd y gweithgaredd? Pa mor gyflym wnaethoch chi addasu i ddefnyddio'ch clyw? 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 rhywun sydd wedi colli ei olwg ddefnyddio ei synhwyrau eraill i gwblhau tasgau a gweithgareddau bob dydd. Er enghraifft, gall defnyddiwr ffôn clyfar osod ei ffôn i ddarllen negeseuon yn uchel. Mae llawer o ddyfeisiau wedi'u cynllunio fel hyn i fod yn hygyrch i bawb, mae ganddynt osodiadau y gellir eu haddasu ar gyfer pob person.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2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Oes rhywun yn gwybod beth mae cynhwysiant yn ei olygu?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cynhwysiant yn golygu gwneud yn siŵr bod pawb yn gallu bod yn nhw eu hunain a’n bod ni i gyd yn cael y cyfle i gymryd rhan.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allech chi wneud gweithgaredd yn hygyrch, i wneud yn siŵr bod ffrind sydd â nam ar y golwg yn cael ei gynnwys? Meddyliwch sut y gallai eich ffrind ddefnyddio ei synhwyrau eraill. </a:t>
            </a:r>
            <a:r>
              <a:rPr lang="cy-GB" sz="1800" i="1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y gallech annog gydag ychydig o enghreifftiau…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Cymryd rhan mewn chwaraeon? Allwch chi newid camp mewn rhyw ffordd i'w wneud yn gynhwysol trwy gynnwys synhwyrau eraill mwy?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yr ystafell ddosbarth? - Beth allai pobl ei wneud wrth fynd i mewn i ystafell ddosbarth neu ddechrau sgwrs fel bod pawb yn gwybod eu bod yno heb orfod defnyddio eu golwg? Enghraifft - cyhoeddi eu henw.</a:t>
            </a:r>
          </a:p>
          <a:p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Gweithgareddau y tu allan i'r ysgol? Pa weithgareddau ydych chi'n eu mwynhau a sut allwn ni eu haddasu fel bod pawb yn gallu cymryd rhan, hyd yn oed os ydyn nhw wedi colli eu golwg?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99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dros 2 filiwn o bobl yn y Deyrnas Unedig wedi colli eu golwg ac mae 28,000 o’r rhain yn blant.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n-GB" sz="1800" dirty="0"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Cŵn Tywys yn fwyaf adnabyddus am eu cŵn arbennig iawn, sydd wedi’u hyfforddi i dywys pobl yn ddiogel pan fyddant yn mynd allan, ond mae nhw hefyd yn darparu llawer o wasanaethau eraill. </a:t>
            </a:r>
          </a:p>
          <a:p>
            <a:pPr marL="342900" lvl="0" indent="-342900">
              <a:buFont typeface="Symbol" pitchFamily="2" charset="2"/>
              <a:buChar char=""/>
            </a:pPr>
            <a:endParaRPr lang="en-GB" sz="1800" dirty="0"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Cŵn Tywys yn gweithio gyda phlant i ddysgu amrywiaeth o sgiliau iddynt fel y gallant wneud yr un pethau â'u ffrindiau. Maen nhw'n dysgu plant sut i ddefnyddio ffon hir i fynd o gwmpas, sut i groesi ffyrdd/dringo grisiau/paratoi bwyd, sut i labelu pethau o gwmpas y cartref, a sut i ddefnyddio arian i brynu pethau. Maen nhw'n gweithio gydag ysgolion ac yn rhoi technoleg am ddim i blant, fel iPads, sydd â llawer o nodweddion ychwanegol sy'n gwneud gweithgareddau'n llawer haws. Gall Cŵn Tywys sydd wedi'u hyfforddi'n dda helpu plant â nam ar eu golwg i deimlo'n fwy hyderus.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3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Rydyn ni nawr yn mynd i wylio fideo byr gan Cŵn Tywys am Caitlin sydd â nam ar ei golwg.</a:t>
            </a:r>
            <a:r>
              <a:rPr lang="cy-GB" sz="1200" i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i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fersiwn Saesneg a Chymraeg i’w gweld yn www.guidedogs.org.uk/FundRacePack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F670B-91FA-476A-B9E1-E92E485DFB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7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sky, athletic game, person&#10;&#10;Description automatically generated">
            <a:extLst>
              <a:ext uri="{FF2B5EF4-FFF2-40B4-BE49-F238E27FC236}">
                <a16:creationId xmlns:a16="http://schemas.microsoft.com/office/drawing/2014/main" id="{8F08E31A-E1E3-8243-025D-DF8F37E55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8E86F-7A3B-D1DB-74E7-FDA87649C42E}"/>
              </a:ext>
            </a:extLst>
          </p:cNvPr>
          <p:cNvSpPr txBox="1"/>
          <p:nvPr userDrawn="1"/>
        </p:nvSpPr>
        <p:spPr>
          <a:xfrm>
            <a:off x="2879696" y="830921"/>
            <a:ext cx="48642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 err="1">
                <a:solidFill>
                  <a:srgbClr val="121E53"/>
                </a:solidFill>
                <a:effectLst/>
                <a:latin typeface="+mj-lt"/>
              </a:rPr>
              <a:t>Parod</a:t>
            </a:r>
            <a:r>
              <a:rPr lang="en-GB" sz="3400" b="1" dirty="0">
                <a:solidFill>
                  <a:srgbClr val="121E53"/>
                </a:solidFill>
                <a:effectLst/>
                <a:latin typeface="+mj-lt"/>
              </a:rPr>
              <a:t>, </a:t>
            </a:r>
            <a:r>
              <a:rPr lang="en-GB" sz="3400" b="1" dirty="0" err="1">
                <a:solidFill>
                  <a:srgbClr val="121E53"/>
                </a:solidFill>
                <a:effectLst/>
                <a:latin typeface="+mj-lt"/>
              </a:rPr>
              <a:t>gan</a:t>
            </a:r>
            <a:r>
              <a:rPr lang="en-GB" sz="3400" b="1" dirty="0">
                <a:solidFill>
                  <a:srgbClr val="121E53"/>
                </a:solidFill>
                <a:effectLst/>
                <a:latin typeface="+mj-lt"/>
              </a:rPr>
              <a:t> </a:t>
            </a:r>
            <a:r>
              <a:rPr lang="en-GB" sz="3400" b="1" dirty="0" err="1">
                <a:solidFill>
                  <a:srgbClr val="121E53"/>
                </a:solidFill>
                <a:effectLst/>
                <a:latin typeface="+mj-lt"/>
              </a:rPr>
              <a:t>bwyll</a:t>
            </a:r>
            <a:r>
              <a:rPr lang="en-GB" sz="3400" b="1" dirty="0">
                <a:solidFill>
                  <a:srgbClr val="121E53"/>
                </a:solidFill>
                <a:effectLst/>
                <a:latin typeface="+mj-lt"/>
              </a:rPr>
              <a:t>...</a:t>
            </a:r>
            <a:endParaRPr lang="en-GB" sz="3400" dirty="0">
              <a:solidFill>
                <a:srgbClr val="121E53"/>
              </a:solidFill>
              <a:effectLst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kern="1200" dirty="0">
                <a:solidFill>
                  <a:srgbClr val="121E53"/>
                </a:solidFill>
                <a:effectLst/>
                <a:latin typeface="+mj-lt"/>
                <a:ea typeface="+mn-ea"/>
                <a:cs typeface="+mn-cs"/>
              </a:rPr>
              <a:t>Fund Race</a:t>
            </a:r>
            <a:endParaRPr lang="en-GB" sz="3400" kern="1200" dirty="0">
              <a:solidFill>
                <a:srgbClr val="121E53"/>
              </a:solidFill>
              <a:effectLst/>
              <a:latin typeface="+mj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90E511C-19E1-C9C6-53AC-141D2DD87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1" y="314879"/>
            <a:ext cx="2109746" cy="15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28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 title="Decorative">
            <a:extLst>
              <a:ext uri="{FF2B5EF4-FFF2-40B4-BE49-F238E27FC236}">
                <a16:creationId xmlns:a16="http://schemas.microsoft.com/office/drawing/2014/main" id="{5CEDFCA6-C882-4D4A-A635-FB925D42BBAB}"/>
              </a:ext>
            </a:extLst>
          </p:cNvPr>
          <p:cNvSpPr/>
          <p:nvPr/>
        </p:nvSpPr>
        <p:spPr>
          <a:xfrm>
            <a:off x="0" y="153"/>
            <a:ext cx="6569449" cy="6857847"/>
          </a:xfrm>
          <a:custGeom>
            <a:avLst/>
            <a:gdLst>
              <a:gd name="connsiteX0" fmla="*/ 4181830 w 4927087"/>
              <a:gd name="connsiteY0" fmla="*/ 0 h 6857847"/>
              <a:gd name="connsiteX1" fmla="*/ 4572146 w 4927087"/>
              <a:gd name="connsiteY1" fmla="*/ 6857847 h 6857847"/>
              <a:gd name="connsiteX2" fmla="*/ 4181830 w 4927087"/>
              <a:gd name="connsiteY2" fmla="*/ 6857847 h 6857847"/>
              <a:gd name="connsiteX3" fmla="*/ 4181830 w 4927087"/>
              <a:gd name="connsiteY3" fmla="*/ 0 h 6857847"/>
              <a:gd name="connsiteX4" fmla="*/ 0 w 4927087"/>
              <a:gd name="connsiteY4" fmla="*/ 0 h 6857847"/>
              <a:gd name="connsiteX5" fmla="*/ 4181524 w 4927087"/>
              <a:gd name="connsiteY5" fmla="*/ 0 h 6857847"/>
              <a:gd name="connsiteX6" fmla="*/ 4181524 w 4927087"/>
              <a:gd name="connsiteY6" fmla="*/ 6857847 h 6857847"/>
              <a:gd name="connsiteX7" fmla="*/ 0 w 4927087"/>
              <a:gd name="connsiteY7" fmla="*/ 6857847 h 685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7087" h="685784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rgbClr val="FFDE7F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2AA4134-808F-D245-8235-33416A0770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400" y="1327150"/>
            <a:ext cx="5529601" cy="4570342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2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GB"/>
              <a:t>Divider v3</a:t>
            </a:r>
          </a:p>
          <a:p>
            <a:pPr lvl="1"/>
            <a:r>
              <a:rPr lang="en-GB"/>
              <a:t>Second level &lt;Subheading&gt;</a:t>
            </a: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7FD147C-F147-8D4E-BB0B-CCCA9AD249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5637" y="-1"/>
            <a:ext cx="6616363" cy="6858000"/>
          </a:xfrm>
          <a:custGeom>
            <a:avLst/>
            <a:gdLst>
              <a:gd name="connsiteX0" fmla="*/ 0 w 4962272"/>
              <a:gd name="connsiteY0" fmla="*/ 0 h 6858000"/>
              <a:gd name="connsiteX1" fmla="*/ 4962272 w 4962272"/>
              <a:gd name="connsiteY1" fmla="*/ 0 h 6858000"/>
              <a:gd name="connsiteX2" fmla="*/ 4962272 w 4962272"/>
              <a:gd name="connsiteY2" fmla="*/ 6858000 h 6858000"/>
              <a:gd name="connsiteX3" fmla="*/ 0 w 4962272"/>
              <a:gd name="connsiteY3" fmla="*/ 6858000 h 6858000"/>
              <a:gd name="connsiteX4" fmla="*/ 0 w 4962272"/>
              <a:gd name="connsiteY4" fmla="*/ 6857849 h 6858000"/>
              <a:gd name="connsiteX5" fmla="*/ 390316 w 4962272"/>
              <a:gd name="connsiteY5" fmla="*/ 6857849 h 6858000"/>
              <a:gd name="connsiteX6" fmla="*/ 0 w 4962272"/>
              <a:gd name="connsiteY6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2272" h="6858000">
                <a:moveTo>
                  <a:pt x="0" y="0"/>
                </a:moveTo>
                <a:lnTo>
                  <a:pt x="4962272" y="0"/>
                </a:lnTo>
                <a:lnTo>
                  <a:pt x="4962272" y="6858000"/>
                </a:lnTo>
                <a:lnTo>
                  <a:pt x="0" y="6858000"/>
                </a:lnTo>
                <a:lnTo>
                  <a:pt x="0" y="6857849"/>
                </a:lnTo>
                <a:cubicBezTo>
                  <a:pt x="390316" y="6857849"/>
                  <a:pt x="390316" y="6857849"/>
                  <a:pt x="390316" y="6857849"/>
                </a:cubicBezTo>
                <a:cubicBezTo>
                  <a:pt x="971066" y="4752854"/>
                  <a:pt x="837914" y="2400355"/>
                  <a:pt x="0" y="2"/>
                </a:cubicBezTo>
                <a:close/>
              </a:path>
            </a:pathLst>
          </a:custGeom>
        </p:spPr>
        <p:txBody>
          <a:bodyPr wrap="square" bIns="720000" anchor="ctr" anchorCtr="1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B16A16C-2DE2-F68D-915B-828E1A55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78" y="5993296"/>
            <a:ext cx="999169" cy="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2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 title="Decorative">
            <a:extLst>
              <a:ext uri="{FF2B5EF4-FFF2-40B4-BE49-F238E27FC236}">
                <a16:creationId xmlns:a16="http://schemas.microsoft.com/office/drawing/2014/main" id="{5CEDFCA6-C882-4D4A-A635-FB925D42BBAB}"/>
              </a:ext>
            </a:extLst>
          </p:cNvPr>
          <p:cNvSpPr/>
          <p:nvPr/>
        </p:nvSpPr>
        <p:spPr>
          <a:xfrm>
            <a:off x="-135" y="2"/>
            <a:ext cx="6569449" cy="6857847"/>
          </a:xfrm>
          <a:custGeom>
            <a:avLst/>
            <a:gdLst>
              <a:gd name="connsiteX0" fmla="*/ 4181830 w 4927087"/>
              <a:gd name="connsiteY0" fmla="*/ 0 h 6857847"/>
              <a:gd name="connsiteX1" fmla="*/ 4572146 w 4927087"/>
              <a:gd name="connsiteY1" fmla="*/ 6857847 h 6857847"/>
              <a:gd name="connsiteX2" fmla="*/ 4181830 w 4927087"/>
              <a:gd name="connsiteY2" fmla="*/ 6857847 h 6857847"/>
              <a:gd name="connsiteX3" fmla="*/ 4181830 w 4927087"/>
              <a:gd name="connsiteY3" fmla="*/ 0 h 6857847"/>
              <a:gd name="connsiteX4" fmla="*/ 0 w 4927087"/>
              <a:gd name="connsiteY4" fmla="*/ 0 h 6857847"/>
              <a:gd name="connsiteX5" fmla="*/ 4181524 w 4927087"/>
              <a:gd name="connsiteY5" fmla="*/ 0 h 6857847"/>
              <a:gd name="connsiteX6" fmla="*/ 4181524 w 4927087"/>
              <a:gd name="connsiteY6" fmla="*/ 6857847 h 6857847"/>
              <a:gd name="connsiteX7" fmla="*/ 0 w 4927087"/>
              <a:gd name="connsiteY7" fmla="*/ 6857847 h 685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7087" h="6857847">
                <a:moveTo>
                  <a:pt x="4181830" y="0"/>
                </a:moveTo>
                <a:cubicBezTo>
                  <a:pt x="5019744" y="2400353"/>
                  <a:pt x="5152896" y="4752852"/>
                  <a:pt x="4572146" y="6857847"/>
                </a:cubicBezTo>
                <a:cubicBezTo>
                  <a:pt x="4572146" y="6857847"/>
                  <a:pt x="4572146" y="6857847"/>
                  <a:pt x="4181830" y="6857847"/>
                </a:cubicBezTo>
                <a:cubicBezTo>
                  <a:pt x="4181830" y="6857847"/>
                  <a:pt x="4181830" y="6857847"/>
                  <a:pt x="4181830" y="0"/>
                </a:cubicBezTo>
                <a:close/>
                <a:moveTo>
                  <a:pt x="0" y="0"/>
                </a:moveTo>
                <a:lnTo>
                  <a:pt x="4181524" y="0"/>
                </a:lnTo>
                <a:lnTo>
                  <a:pt x="4181524" y="6857847"/>
                </a:lnTo>
                <a:lnTo>
                  <a:pt x="0" y="6857847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2AA4134-808F-D245-8235-33416A0770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400" y="1327150"/>
            <a:ext cx="5529601" cy="4570342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2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4pPr>
            <a:lvl5pPr>
              <a:lnSpc>
                <a:spcPct val="100000"/>
              </a:lnSpc>
              <a:spcBef>
                <a:spcPts val="0"/>
              </a:spcBef>
              <a:defRPr sz="2200"/>
            </a:lvl5pPr>
          </a:lstStyle>
          <a:p>
            <a:pPr lvl="0"/>
            <a:r>
              <a:rPr lang="en-GB"/>
              <a:t>Divider v5</a:t>
            </a:r>
          </a:p>
          <a:p>
            <a:pPr lvl="1"/>
            <a:r>
              <a:rPr lang="en-GB"/>
              <a:t>Second level &lt;Subheading&gt;</a:t>
            </a: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7FD147C-F147-8D4E-BB0B-CCCA9AD249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5637" y="0"/>
            <a:ext cx="6616363" cy="6858000"/>
          </a:xfrm>
          <a:custGeom>
            <a:avLst/>
            <a:gdLst>
              <a:gd name="connsiteX0" fmla="*/ 0 w 4962272"/>
              <a:gd name="connsiteY0" fmla="*/ 0 h 6858000"/>
              <a:gd name="connsiteX1" fmla="*/ 4962272 w 4962272"/>
              <a:gd name="connsiteY1" fmla="*/ 0 h 6858000"/>
              <a:gd name="connsiteX2" fmla="*/ 4962272 w 4962272"/>
              <a:gd name="connsiteY2" fmla="*/ 6858000 h 6858000"/>
              <a:gd name="connsiteX3" fmla="*/ 0 w 4962272"/>
              <a:gd name="connsiteY3" fmla="*/ 6858000 h 6858000"/>
              <a:gd name="connsiteX4" fmla="*/ 0 w 4962272"/>
              <a:gd name="connsiteY4" fmla="*/ 6857849 h 6858000"/>
              <a:gd name="connsiteX5" fmla="*/ 390316 w 4962272"/>
              <a:gd name="connsiteY5" fmla="*/ 6857849 h 6858000"/>
              <a:gd name="connsiteX6" fmla="*/ 0 w 4962272"/>
              <a:gd name="connsiteY6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2272" h="6858000">
                <a:moveTo>
                  <a:pt x="0" y="0"/>
                </a:moveTo>
                <a:lnTo>
                  <a:pt x="4962272" y="0"/>
                </a:lnTo>
                <a:lnTo>
                  <a:pt x="4962272" y="6858000"/>
                </a:lnTo>
                <a:lnTo>
                  <a:pt x="0" y="6858000"/>
                </a:lnTo>
                <a:lnTo>
                  <a:pt x="0" y="6857849"/>
                </a:lnTo>
                <a:cubicBezTo>
                  <a:pt x="390316" y="6857849"/>
                  <a:pt x="390316" y="6857849"/>
                  <a:pt x="390316" y="6857849"/>
                </a:cubicBezTo>
                <a:cubicBezTo>
                  <a:pt x="971066" y="4752854"/>
                  <a:pt x="837914" y="2400355"/>
                  <a:pt x="0" y="2"/>
                </a:cubicBezTo>
                <a:close/>
              </a:path>
            </a:pathLst>
          </a:custGeom>
        </p:spPr>
        <p:txBody>
          <a:bodyPr wrap="square" bIns="720000" anchor="ctr" anchorCtr="1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647C911-E507-3879-DFA8-7AF9ECED0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78" y="5993296"/>
            <a:ext cx="999169" cy="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0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page image: 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C0D57F9-4777-8BA3-5C3A-8DB3C8745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78" y="5993296"/>
            <a:ext cx="999169" cy="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9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C721B2-6738-E698-F741-A3FAA3C991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E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D6996E84-F4B1-5628-9B53-7130F5BCE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78" y="5993296"/>
            <a:ext cx="999169" cy="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8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B0021CE-E494-810D-841D-4456115ED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78" y="5993296"/>
            <a:ext cx="999169" cy="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6DD77-7FA9-0643-9805-6D1208F5A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295198"/>
            <a:ext cx="11059200" cy="93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23997-E7CB-C848-B454-8D7454F3B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267" y="1329994"/>
            <a:ext cx="11059200" cy="456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&lt;Bullet level 1/Text&gt;</a:t>
            </a:r>
          </a:p>
          <a:p>
            <a:pPr lvl="2"/>
            <a:r>
              <a:rPr lang="en-GB"/>
              <a:t>Third level &lt;Bullet level 2/Text&gt;</a:t>
            </a:r>
          </a:p>
          <a:p>
            <a:pPr lvl="3"/>
            <a:r>
              <a:rPr lang="en-GB"/>
              <a:t>Fourth level &lt;Text with no paragraph spacing&gt;</a:t>
            </a:r>
          </a:p>
          <a:p>
            <a:pPr lvl="4"/>
            <a:r>
              <a:rPr lang="en-GB"/>
              <a:t>Fifth level &lt;Source/Notes&gt;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7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7" r:id="rId2"/>
    <p:sldLayoutId id="2147483679" r:id="rId3"/>
    <p:sldLayoutId id="2147483689" r:id="rId4"/>
    <p:sldLayoutId id="2147483698" r:id="rId5"/>
    <p:sldLayoutId id="2147483692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1800" b="1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685800" rtl="0" eaLnBrk="1" latinLnBrk="0" hangingPunct="1">
        <a:lnSpc>
          <a:spcPct val="100000"/>
        </a:lnSpc>
        <a:spcBef>
          <a:spcPts val="900"/>
        </a:spcBef>
        <a:buFont typeface="System Font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80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68">
          <p15:clr>
            <a:srgbClr val="F26B43"/>
          </p15:clr>
        </p15:guide>
        <p15:guide id="3" pos="54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dedogs.org.uk/FundRacePac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49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651F44-5571-CF56-F9BC-3331DC9E6453}"/>
              </a:ext>
            </a:extLst>
          </p:cNvPr>
          <p:cNvSpPr txBox="1">
            <a:spLocks/>
          </p:cNvSpPr>
          <p:nvPr/>
        </p:nvSpPr>
        <p:spPr>
          <a:xfrm>
            <a:off x="477520" y="412968"/>
            <a:ext cx="5923280" cy="142335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Fideo Caitlin</a:t>
            </a:r>
          </a:p>
        </p:txBody>
      </p:sp>
      <p:sp>
        <p:nvSpPr>
          <p:cNvPr id="5" name="TextBox 4" descr="Delwedd o fideo Josie lle mae'n siarad am ei nam ar ei golwg. ">
            <a:extLst>
              <a:ext uri="{FF2B5EF4-FFF2-40B4-BE49-F238E27FC236}">
                <a16:creationId xmlns:a16="http://schemas.microsoft.com/office/drawing/2014/main" id="{0A67D0FD-E3AD-AFC3-DFBB-92BE0861FA60}"/>
              </a:ext>
            </a:extLst>
          </p:cNvPr>
          <p:cNvSpPr txBox="1"/>
          <p:nvPr/>
        </p:nvSpPr>
        <p:spPr>
          <a:xfrm>
            <a:off x="2120900" y="5902569"/>
            <a:ext cx="565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/>
              <a:t>www.guidedogs.org.uk/FundRacePack</a:t>
            </a:r>
          </a:p>
        </p:txBody>
      </p:sp>
      <p:sp>
        <p:nvSpPr>
          <p:cNvPr id="6" name="Title 24">
            <a:extLst>
              <a:ext uri="{FF2B5EF4-FFF2-40B4-BE49-F238E27FC236}">
                <a16:creationId xmlns:a16="http://schemas.microsoft.com/office/drawing/2014/main" id="{7C9BE720-215A-4657-4453-C9A3462DD463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pic>
        <p:nvPicPr>
          <p:cNvPr id="8" name="Picture 7" descr="Person yn eistedd mewn cadair  Cynhyrchir y disgrifiad yn awtomatig gyda hyder canolig">
            <a:hlinkClick r:id="rId3"/>
            <a:extLst>
              <a:ext uri="{FF2B5EF4-FFF2-40B4-BE49-F238E27FC236}">
                <a16:creationId xmlns:a16="http://schemas.microsoft.com/office/drawing/2014/main" id="{0E8E1348-DDF9-BE46-5515-1271E9E44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78" y="1710055"/>
            <a:ext cx="7490791" cy="40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81892-380D-7DD8-DE1A-C98F21B4C134}"/>
              </a:ext>
            </a:extLst>
          </p:cNvPr>
          <p:cNvSpPr txBox="1">
            <a:spLocks/>
          </p:cNvSpPr>
          <p:nvPr/>
        </p:nvSpPr>
        <p:spPr>
          <a:xfrm>
            <a:off x="477520" y="850384"/>
            <a:ext cx="9196568" cy="310348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420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oedd y peth pwysicaf neu'r peth mwyaf syfrdanol i chi ei ddysgu heddiw?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A3E0E-F87A-1A98-3114-6BED85813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87" y="3706481"/>
            <a:ext cx="3070413" cy="3151518"/>
          </a:xfrm>
          <a:prstGeom prst="rect">
            <a:avLst/>
          </a:prstGeom>
        </p:spPr>
      </p:pic>
      <p:sp>
        <p:nvSpPr>
          <p:cNvPr id="3" name="Title 24">
            <a:extLst>
              <a:ext uri="{FF2B5EF4-FFF2-40B4-BE49-F238E27FC236}">
                <a16:creationId xmlns:a16="http://schemas.microsoft.com/office/drawing/2014/main" id="{70637E88-A180-3224-B331-794B977BA7F6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3CE5B-6671-FD42-DE99-2F57BE88CF2F}"/>
              </a:ext>
            </a:extLst>
          </p:cNvPr>
          <p:cNvSpPr txBox="1"/>
          <p:nvPr/>
        </p:nvSpPr>
        <p:spPr>
          <a:xfrm>
            <a:off x="477519" y="3329960"/>
            <a:ext cx="56184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4200" b="1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Hoffech chi helpu Cŵn Tywys a phobl ifanc fel Caitlin?</a:t>
            </a:r>
            <a:r>
              <a:rPr lang="cy-GB" sz="4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42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EF9EA35-3E52-4AA3-29E5-0BE8995A3D6C}"/>
              </a:ext>
            </a:extLst>
          </p:cNvPr>
          <p:cNvSpPr txBox="1">
            <a:spLocks/>
          </p:cNvSpPr>
          <p:nvPr/>
        </p:nvSpPr>
        <p:spPr>
          <a:xfrm>
            <a:off x="498876" y="554539"/>
            <a:ext cx="4589959" cy="104182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 Race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FE76EF-DE4E-D906-FF5D-EBBD63F79856}"/>
              </a:ext>
            </a:extLst>
          </p:cNvPr>
          <p:cNvSpPr txBox="1">
            <a:spLocks/>
          </p:cNvSpPr>
          <p:nvPr/>
        </p:nvSpPr>
        <p:spPr>
          <a:xfrm>
            <a:off x="498876" y="1596361"/>
            <a:ext cx="4470689" cy="247364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Rydyn ni’n gwneud ein mabolgampau’n fwy cynhwysol ac yn codi arian ar gyfer Cŵn Tywys.</a:t>
            </a:r>
          </a:p>
        </p:txBody>
      </p:sp>
      <p:sp>
        <p:nvSpPr>
          <p:cNvPr id="8" name="Title 24">
            <a:extLst>
              <a:ext uri="{FF2B5EF4-FFF2-40B4-BE49-F238E27FC236}">
                <a16:creationId xmlns:a16="http://schemas.microsoft.com/office/drawing/2014/main" id="{F88ECC8B-E7BF-E664-CCB1-3EE95BFFAE5F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pic>
        <p:nvPicPr>
          <p:cNvPr id="16" name="Picture Placeholder 15" descr="Person yn rhedeg ar gae glaswelltog  Cynhyrchir y disgrifiad yn awtomatig gyda hyder canolig">
            <a:extLst>
              <a:ext uri="{FF2B5EF4-FFF2-40B4-BE49-F238E27FC236}">
                <a16:creationId xmlns:a16="http://schemas.microsoft.com/office/drawing/2014/main" id="{B6DD5950-55A7-D36D-BDED-2146C0F2A4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22251" r="25881" b="26769"/>
          <a:stretch/>
        </p:blipFill>
        <p:spPr>
          <a:xfrm>
            <a:off x="5575637" y="-1"/>
            <a:ext cx="6616363" cy="6858000"/>
          </a:xfrm>
        </p:spPr>
      </p:pic>
      <p:pic>
        <p:nvPicPr>
          <p:cNvPr id="18" name="Picture 17" descr="Llun yn cynnwys person, yn yr awyr agored  Disgrifiad wedi'i gynhyrchu'n awtomatig">
            <a:extLst>
              <a:ext uri="{FF2B5EF4-FFF2-40B4-BE49-F238E27FC236}">
                <a16:creationId xmlns:a16="http://schemas.microsoft.com/office/drawing/2014/main" id="{05E2FC6A-0C19-D4F4-8478-B488412B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7" y="3617970"/>
            <a:ext cx="2928730" cy="29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7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2E792-9AD0-458D-627A-559B13427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401" y="3356557"/>
            <a:ext cx="5344070" cy="2946904"/>
          </a:xfrm>
        </p:spPr>
        <p:txBody>
          <a:bodyPr/>
          <a:lstStyle/>
          <a:p>
            <a:r>
              <a:rPr lang="cy-GB" sz="2600" b="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Gallwn ni i gyd helpu gwneud y byd yn lle mwy cynhwysol i’n gilydd drwy feddwl am anghenion pobl eraill, rhoi’r rhyddid i bawb fod yn nhw eu hunain a chymryd yr amser i wneud yn siŵr bod pawb yn gallu cymryd rhan.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9AE4DB6-DB60-2C3C-66AB-96786376488E}"/>
              </a:ext>
            </a:extLst>
          </p:cNvPr>
          <p:cNvSpPr txBox="1">
            <a:spLocks/>
          </p:cNvSpPr>
          <p:nvPr/>
        </p:nvSpPr>
        <p:spPr>
          <a:xfrm>
            <a:off x="498876" y="554539"/>
            <a:ext cx="5800324" cy="156951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Gallwn ni i gyd fod yn fwy cynhwysol</a:t>
            </a:r>
          </a:p>
        </p:txBody>
      </p:sp>
      <p:sp>
        <p:nvSpPr>
          <p:cNvPr id="5" name="Title 24">
            <a:extLst>
              <a:ext uri="{FF2B5EF4-FFF2-40B4-BE49-F238E27FC236}">
                <a16:creationId xmlns:a16="http://schemas.microsoft.com/office/drawing/2014/main" id="{C8EE3429-598B-3F99-3E13-714A349F864B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pic>
        <p:nvPicPr>
          <p:cNvPr id="13" name="Picture Placeholder 12" descr="Dwy fenyw yn cerdded ci  Cynhyrchir y disgrifiad yn awtomatig gyda hyder isel">
            <a:extLst>
              <a:ext uri="{FF2B5EF4-FFF2-40B4-BE49-F238E27FC236}">
                <a16:creationId xmlns:a16="http://schemas.microsoft.com/office/drawing/2014/main" id="{F9C76DD3-A7CC-8A7A-FF9E-0F83016E0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r="28999" b="14352"/>
          <a:stretch/>
        </p:blipFill>
        <p:spPr>
          <a:xfrm>
            <a:off x="5575637" y="-1"/>
            <a:ext cx="6616363" cy="6858000"/>
          </a:xfrm>
        </p:spPr>
      </p:pic>
    </p:spTree>
    <p:extLst>
      <p:ext uri="{BB962C8B-B14F-4D97-AF65-F5344CB8AC3E}">
        <p14:creationId xmlns:p14="http://schemas.microsoft.com/office/powerpoint/2010/main" val="299528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437E2048-7FB9-39F8-42B2-3511F0E0C732}"/>
              </a:ext>
            </a:extLst>
          </p:cNvPr>
          <p:cNvSpPr/>
          <p:nvPr/>
        </p:nvSpPr>
        <p:spPr>
          <a:xfrm>
            <a:off x="3425846" y="3587405"/>
            <a:ext cx="1478850" cy="1478850"/>
          </a:xfrm>
          <a:prstGeom prst="ellipse">
            <a:avLst/>
          </a:prstGeom>
          <a:solidFill>
            <a:srgbClr val="86D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B7DC8A8C-DD74-12C7-6B65-DFAE824AE982}"/>
              </a:ext>
            </a:extLst>
          </p:cNvPr>
          <p:cNvSpPr txBox="1">
            <a:spLocks/>
          </p:cNvSpPr>
          <p:nvPr/>
        </p:nvSpPr>
        <p:spPr>
          <a:xfrm>
            <a:off x="477520" y="562413"/>
            <a:ext cx="11714479" cy="96463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/>
              <a:t>Gweledigaeth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D9AE8142-99FD-963F-AE1E-71C90D996655}"/>
              </a:ext>
            </a:extLst>
          </p:cNvPr>
          <p:cNvSpPr txBox="1">
            <a:spLocks/>
          </p:cNvSpPr>
          <p:nvPr/>
        </p:nvSpPr>
        <p:spPr>
          <a:xfrm>
            <a:off x="477521" y="1674402"/>
            <a:ext cx="11714480" cy="65193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b="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Rydyn ni i gyd yn gweld y byd yn wahanol.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A69F71-4910-846F-FDF5-532BE55D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13" y="2840156"/>
            <a:ext cx="3243395" cy="2973112"/>
          </a:xfrm>
          <a:prstGeom prst="rect">
            <a:avLst/>
          </a:prstGeom>
        </p:spPr>
      </p:pic>
      <p:sp>
        <p:nvSpPr>
          <p:cNvPr id="37" name="Title 24">
            <a:extLst>
              <a:ext uri="{FF2B5EF4-FFF2-40B4-BE49-F238E27FC236}">
                <a16:creationId xmlns:a16="http://schemas.microsoft.com/office/drawing/2014/main" id="{BC7294B4-8E2F-FC15-B413-5E4467A70BC0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DC3C1C-7501-C62F-A44F-816CF3579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170" y="2954162"/>
            <a:ext cx="2935705" cy="31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4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CC7F855-F5FA-27C7-10CA-C0DB044058A6}"/>
              </a:ext>
            </a:extLst>
          </p:cNvPr>
          <p:cNvSpPr/>
          <p:nvPr/>
        </p:nvSpPr>
        <p:spPr>
          <a:xfrm>
            <a:off x="2731975" y="586888"/>
            <a:ext cx="1747826" cy="1747826"/>
          </a:xfrm>
          <a:prstGeom prst="ellipse">
            <a:avLst/>
          </a:prstGeom>
          <a:solidFill>
            <a:srgbClr val="002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B5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F6AB3-F3D6-7FC8-C8E5-1788EBB9E890}"/>
              </a:ext>
            </a:extLst>
          </p:cNvPr>
          <p:cNvSpPr txBox="1"/>
          <p:nvPr/>
        </p:nvSpPr>
        <p:spPr>
          <a:xfrm>
            <a:off x="2457694" y="2481754"/>
            <a:ext cx="2483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na fyddwch yn gallu gweld lliwiau.</a:t>
            </a:r>
          </a:p>
          <a:p>
            <a:endParaRPr lang="en-GB" dirty="0"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0B2417-18FA-9089-E33B-3D48380D6E6F}"/>
              </a:ext>
            </a:extLst>
          </p:cNvPr>
          <p:cNvSpPr txBox="1"/>
          <p:nvPr/>
        </p:nvSpPr>
        <p:spPr>
          <a:xfrm>
            <a:off x="6740897" y="5452505"/>
            <a:ext cx="30363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bod gennych gyflwr llygaid a achosodd ichi golli rhywfaint o'ch golwg.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D02A12-2320-9264-E13C-5155F69B691F}"/>
              </a:ext>
            </a:extLst>
          </p:cNvPr>
          <p:cNvSpPr txBox="1"/>
          <p:nvPr/>
        </p:nvSpPr>
        <p:spPr>
          <a:xfrm>
            <a:off x="6771108" y="2482567"/>
            <a:ext cx="3154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y bydd angen sbectol arnoch i addasu eich golwg.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96191-DBA9-E7A3-ABD4-841836CFD9EF}"/>
              </a:ext>
            </a:extLst>
          </p:cNvPr>
          <p:cNvSpPr txBox="1"/>
          <p:nvPr/>
        </p:nvSpPr>
        <p:spPr>
          <a:xfrm>
            <a:off x="2181250" y="5452505"/>
            <a:ext cx="3036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Efallai na fyddwch yn gallu gweld unrhyw beth o gwbl.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9889EE-F478-03E2-B40A-C333BDC66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08" y="797813"/>
            <a:ext cx="2186390" cy="109319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31875CF-4B57-AE43-B082-3CEC193B4113}"/>
              </a:ext>
            </a:extLst>
          </p:cNvPr>
          <p:cNvSpPr/>
          <p:nvPr/>
        </p:nvSpPr>
        <p:spPr>
          <a:xfrm>
            <a:off x="7321804" y="3570891"/>
            <a:ext cx="1747826" cy="1747826"/>
          </a:xfrm>
          <a:prstGeom prst="ellipse">
            <a:avLst/>
          </a:prstGeom>
          <a:solidFill>
            <a:srgbClr val="FFA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FB62E2-0F3E-5453-25E2-6B5499B4874A}"/>
              </a:ext>
            </a:extLst>
          </p:cNvPr>
          <p:cNvSpPr/>
          <p:nvPr/>
        </p:nvSpPr>
        <p:spPr>
          <a:xfrm>
            <a:off x="2721515" y="3570891"/>
            <a:ext cx="1747826" cy="1747826"/>
          </a:xfrm>
          <a:prstGeom prst="ellipse">
            <a:avLst/>
          </a:prstGeom>
          <a:solidFill>
            <a:srgbClr val="E8E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64905B-1949-490F-496D-E291D36C3E4D}"/>
              </a:ext>
            </a:extLst>
          </p:cNvPr>
          <p:cNvSpPr/>
          <p:nvPr/>
        </p:nvSpPr>
        <p:spPr>
          <a:xfrm>
            <a:off x="7342065" y="586888"/>
            <a:ext cx="1747826" cy="1747826"/>
          </a:xfrm>
          <a:prstGeom prst="ellipse">
            <a:avLst/>
          </a:prstGeom>
          <a:solidFill>
            <a:srgbClr val="86D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F754BD-F614-B0F3-0A7E-138A4C2E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915" y="930400"/>
            <a:ext cx="1782551" cy="1132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B90118-5555-929D-0B26-FE9B48D89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17" y="3428283"/>
            <a:ext cx="1320846" cy="186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4E905-4FE2-5E5F-2DDA-C07330DC1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415" y="3424989"/>
            <a:ext cx="1486044" cy="1865460"/>
          </a:xfrm>
          <a:prstGeom prst="rect">
            <a:avLst/>
          </a:prstGeom>
        </p:spPr>
      </p:pic>
      <p:sp>
        <p:nvSpPr>
          <p:cNvPr id="5" name="Title 24">
            <a:extLst>
              <a:ext uri="{FF2B5EF4-FFF2-40B4-BE49-F238E27FC236}">
                <a16:creationId xmlns:a16="http://schemas.microsoft.com/office/drawing/2014/main" id="{11B31509-C856-1C25-9E51-5385F0FC7C84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</p:spTree>
    <p:extLst>
      <p:ext uri="{BB962C8B-B14F-4D97-AF65-F5344CB8AC3E}">
        <p14:creationId xmlns:p14="http://schemas.microsoft.com/office/powerpoint/2010/main" val="82301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erson yn cerdded ci mewn llyfrgell  Cynhyrchir y disgrifiad yn awtomatig gyda hyder canolig">
            <a:extLst>
              <a:ext uri="{FF2B5EF4-FFF2-40B4-BE49-F238E27FC236}">
                <a16:creationId xmlns:a16="http://schemas.microsoft.com/office/drawing/2014/main" id="{A7C5AC42-60A5-2BFC-DA82-2427E91711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t="15488" r="5799" b="15488"/>
          <a:stretch/>
        </p:blipFill>
        <p:spPr>
          <a:xfrm>
            <a:off x="5575637" y="-1"/>
            <a:ext cx="6616363" cy="6858000"/>
          </a:xfr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2E20AF4-4BFF-6351-D4D0-505FE6E9E974}"/>
              </a:ext>
            </a:extLst>
          </p:cNvPr>
          <p:cNvSpPr txBox="1">
            <a:spLocks/>
          </p:cNvSpPr>
          <p:nvPr/>
        </p:nvSpPr>
        <p:spPr>
          <a:xfrm>
            <a:off x="477520" y="1679716"/>
            <a:ext cx="5923280" cy="106237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Yn rhannol ddall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30CA15E-97C2-90A1-EC68-50D92832E213}"/>
              </a:ext>
            </a:extLst>
          </p:cNvPr>
          <p:cNvSpPr txBox="1">
            <a:spLocks/>
          </p:cNvSpPr>
          <p:nvPr/>
        </p:nvSpPr>
        <p:spPr>
          <a:xfrm>
            <a:off x="425020" y="3843540"/>
            <a:ext cx="2639022" cy="106237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Dall</a:t>
            </a:r>
          </a:p>
        </p:txBody>
      </p:sp>
      <p:sp>
        <p:nvSpPr>
          <p:cNvPr id="11" name="Title 24">
            <a:extLst>
              <a:ext uri="{FF2B5EF4-FFF2-40B4-BE49-F238E27FC236}">
                <a16:creationId xmlns:a16="http://schemas.microsoft.com/office/drawing/2014/main" id="{E601F84E-3384-286F-CDDF-F6650A0E9BF5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</p:spTree>
    <p:extLst>
      <p:ext uri="{BB962C8B-B14F-4D97-AF65-F5344CB8AC3E}">
        <p14:creationId xmlns:p14="http://schemas.microsoft.com/office/powerpoint/2010/main" val="73406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81892-380D-7DD8-DE1A-C98F21B4C134}"/>
              </a:ext>
            </a:extLst>
          </p:cNvPr>
          <p:cNvSpPr txBox="1">
            <a:spLocks/>
          </p:cNvSpPr>
          <p:nvPr/>
        </p:nvSpPr>
        <p:spPr>
          <a:xfrm>
            <a:off x="477519" y="1024015"/>
            <a:ext cx="8030377" cy="414025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heriau ydych chi'n meddwl y gallai byw gyda chyflwr llygaid fel dallineb eu cyflwyno?</a:t>
            </a:r>
            <a:r>
              <a:rPr lang="cy-GB" sz="5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A3E0E-F87A-1A98-3114-6BED8581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388" y="3852270"/>
            <a:ext cx="2928376" cy="3005729"/>
          </a:xfrm>
          <a:prstGeom prst="rect">
            <a:avLst/>
          </a:prstGeom>
        </p:spPr>
      </p:pic>
      <p:sp>
        <p:nvSpPr>
          <p:cNvPr id="3" name="Title 24">
            <a:extLst>
              <a:ext uri="{FF2B5EF4-FFF2-40B4-BE49-F238E27FC236}">
                <a16:creationId xmlns:a16="http://schemas.microsoft.com/office/drawing/2014/main" id="{70637E88-A180-3224-B331-794B977BA7F6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</p:spTree>
    <p:extLst>
      <p:ext uri="{BB962C8B-B14F-4D97-AF65-F5344CB8AC3E}">
        <p14:creationId xmlns:p14="http://schemas.microsoft.com/office/powerpoint/2010/main" val="190459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BA655BD-A0C1-4110-A7D9-D5126C6D6696}"/>
              </a:ext>
            </a:extLst>
          </p:cNvPr>
          <p:cNvSpPr txBox="1">
            <a:spLocks/>
          </p:cNvSpPr>
          <p:nvPr/>
        </p:nvSpPr>
        <p:spPr>
          <a:xfrm>
            <a:off x="458773" y="1870924"/>
            <a:ext cx="5398687" cy="331067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b="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Caewch eich llygaid a gwrandewch ar y synau sy'n dod o wahanol leoedd o amgylch yr ystafell. </a:t>
            </a:r>
          </a:p>
          <a:p>
            <a:r>
              <a:rPr lang="cy-GB" sz="2600" b="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Trowch eich pen tuag at gyfeiriad y synau.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2BEBE-69FA-15C5-C8E8-0A8E396E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765" y="1072473"/>
            <a:ext cx="4305858" cy="4248827"/>
          </a:xfrm>
          <a:prstGeom prst="rect">
            <a:avLst/>
          </a:prstGeom>
        </p:spPr>
      </p:pic>
      <p:sp>
        <p:nvSpPr>
          <p:cNvPr id="8" name="Title 24">
            <a:extLst>
              <a:ext uri="{FF2B5EF4-FFF2-40B4-BE49-F238E27FC236}">
                <a16:creationId xmlns:a16="http://schemas.microsoft.com/office/drawing/2014/main" id="{D7E22288-7DD3-87AA-9F12-E931F0B60682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B888EA-7003-0152-370E-2370D0F671FF}"/>
              </a:ext>
            </a:extLst>
          </p:cNvPr>
          <p:cNvSpPr txBox="1">
            <a:spLocks/>
          </p:cNvSpPr>
          <p:nvPr/>
        </p:nvSpPr>
        <p:spPr>
          <a:xfrm>
            <a:off x="498876" y="554539"/>
            <a:ext cx="4589959" cy="104182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 Race</a:t>
            </a:r>
          </a:p>
        </p:txBody>
      </p:sp>
    </p:spTree>
    <p:extLst>
      <p:ext uri="{BB962C8B-B14F-4D97-AF65-F5344CB8AC3E}">
        <p14:creationId xmlns:p14="http://schemas.microsoft.com/office/powerpoint/2010/main" val="186305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900DF2-7720-BB70-51FF-12C37B3801C3}"/>
              </a:ext>
            </a:extLst>
          </p:cNvPr>
          <p:cNvSpPr txBox="1">
            <a:spLocks/>
          </p:cNvSpPr>
          <p:nvPr/>
        </p:nvSpPr>
        <p:spPr>
          <a:xfrm>
            <a:off x="477520" y="776699"/>
            <a:ext cx="6030856" cy="5587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520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mor anodd oedd hi pan na allech chi weld?</a:t>
            </a:r>
            <a:r>
              <a:rPr lang="cy-GB" sz="5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C2984-6430-5176-E13D-68394973A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76" y="3213668"/>
            <a:ext cx="3550543" cy="3644331"/>
          </a:xfrm>
          <a:prstGeom prst="rect">
            <a:avLst/>
          </a:prstGeom>
        </p:spPr>
      </p:pic>
      <p:sp>
        <p:nvSpPr>
          <p:cNvPr id="3" name="Title 24">
            <a:extLst>
              <a:ext uri="{FF2B5EF4-FFF2-40B4-BE49-F238E27FC236}">
                <a16:creationId xmlns:a16="http://schemas.microsoft.com/office/drawing/2014/main" id="{C6FA4812-2869-F3A7-6D25-BF06CEBD457B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</p:spTree>
    <p:extLst>
      <p:ext uri="{BB962C8B-B14F-4D97-AF65-F5344CB8AC3E}">
        <p14:creationId xmlns:p14="http://schemas.microsoft.com/office/powerpoint/2010/main" val="28568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6ADBA-A3AD-FD74-3E30-2BB801752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880" y="792773"/>
            <a:ext cx="4800600" cy="49911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9FD1A73-FB18-1E02-69FA-CEA00DC1992F}"/>
              </a:ext>
            </a:extLst>
          </p:cNvPr>
          <p:cNvSpPr txBox="1">
            <a:spLocks/>
          </p:cNvSpPr>
          <p:nvPr/>
        </p:nvSpPr>
        <p:spPr>
          <a:xfrm>
            <a:off x="477520" y="871615"/>
            <a:ext cx="5923280" cy="142335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Cynhwysiant</a:t>
            </a:r>
          </a:p>
        </p:txBody>
      </p:sp>
      <p:sp>
        <p:nvSpPr>
          <p:cNvPr id="5" name="Title 24">
            <a:extLst>
              <a:ext uri="{FF2B5EF4-FFF2-40B4-BE49-F238E27FC236}">
                <a16:creationId xmlns:a16="http://schemas.microsoft.com/office/drawing/2014/main" id="{E2585F9A-412F-2B01-7420-F5406E1D9FB0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</p:spTree>
    <p:extLst>
      <p:ext uri="{BB962C8B-B14F-4D97-AF65-F5344CB8AC3E}">
        <p14:creationId xmlns:p14="http://schemas.microsoft.com/office/powerpoint/2010/main" val="317011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erson yn penlinio wrth ymyl ci  Cynhyrchir y disgrifiad yn awtomatig gyda hyder canolig">
            <a:extLst>
              <a:ext uri="{FF2B5EF4-FFF2-40B4-BE49-F238E27FC236}">
                <a16:creationId xmlns:a16="http://schemas.microsoft.com/office/drawing/2014/main" id="{1DEBE926-236D-F22E-7ACC-78F0DB9791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r="14765"/>
          <a:stretch/>
        </p:blipFill>
        <p:spPr>
          <a:xfrm>
            <a:off x="5575300" y="0"/>
            <a:ext cx="6616700" cy="6858000"/>
          </a:xfr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C546CF5-CDA4-4B80-0DAB-36A4C8ED81EB}"/>
              </a:ext>
            </a:extLst>
          </p:cNvPr>
          <p:cNvSpPr txBox="1">
            <a:spLocks/>
          </p:cNvSpPr>
          <p:nvPr/>
        </p:nvSpPr>
        <p:spPr>
          <a:xfrm>
            <a:off x="458774" y="1824300"/>
            <a:ext cx="5800324" cy="415243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cy-GB" sz="23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Mae dros 2 filiwn o bobl yn y Deyrnas Unedig wedi colli eu golwg ac </a:t>
            </a:r>
            <a:r>
              <a:rPr lang="cy-GB" sz="2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mae 28,000 o’r rhain yn blant.</a:t>
            </a:r>
          </a:p>
          <a:p>
            <a:pPr marL="457200" indent="-457200">
              <a:buFont typeface="+mj-lt"/>
              <a:buAutoNum type="arabicPeriod"/>
            </a:pPr>
            <a:r>
              <a:rPr lang="cy-GB" sz="23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Mae Cŵn Tywys yn fwyaf adnabyddus am eu </a:t>
            </a:r>
            <a:r>
              <a:rPr lang="cy-GB" sz="2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cŵn arbennig iawn. </a:t>
            </a:r>
          </a:p>
          <a:p>
            <a:pPr marL="457200" indent="-457200">
              <a:buFont typeface="+mj-lt"/>
              <a:buAutoNum type="arabicPeriod"/>
            </a:pPr>
            <a:r>
              <a:rPr lang="cy-GB" sz="2300" b="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Mae Cŵn Tywys hefyd yn gweithio gyda phlant i ddysgu amrywiaeth o sgiliau iddynt </a:t>
            </a:r>
            <a:r>
              <a:rPr lang="cy-GB" sz="23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fel y gallant wneud yr un pethau â'u ffrindiau. </a:t>
            </a:r>
          </a:p>
          <a:p>
            <a:pPr marL="457200" indent="-457200">
              <a:buFont typeface="+mj-lt"/>
              <a:buAutoNum type="arabicPeriod"/>
            </a:pPr>
            <a:endParaRPr lang="en-GB" sz="2400" b="0" dirty="0">
              <a:effectLst/>
              <a:latin typeface="Trebuchet MS" panose="020B070302020209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b="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24">
            <a:extLst>
              <a:ext uri="{FF2B5EF4-FFF2-40B4-BE49-F238E27FC236}">
                <a16:creationId xmlns:a16="http://schemas.microsoft.com/office/drawing/2014/main" id="{774EBEDF-1594-4F04-42C3-402A6B0D7816}"/>
              </a:ext>
            </a:extLst>
          </p:cNvPr>
          <p:cNvSpPr txBox="1">
            <a:spLocks/>
          </p:cNvSpPr>
          <p:nvPr/>
        </p:nvSpPr>
        <p:spPr>
          <a:xfrm>
            <a:off x="172458" y="6364499"/>
            <a:ext cx="1808508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1200" b="0">
                <a:solidFill>
                  <a:srgbClr val="002B5C"/>
                </a:solidFill>
                <a:latin typeface="+mn-lt"/>
                <a:ea typeface="+mn-ea"/>
                <a:cs typeface="Algerian" panose="020F0502020204030204" pitchFamily="34" charset="0"/>
              </a:rPr>
              <a:t>Cyflwyniad Fund Race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172FE61-458C-9888-1A26-C7217D8C622D}"/>
              </a:ext>
            </a:extLst>
          </p:cNvPr>
          <p:cNvSpPr txBox="1">
            <a:spLocks/>
          </p:cNvSpPr>
          <p:nvPr/>
        </p:nvSpPr>
        <p:spPr>
          <a:xfrm>
            <a:off x="498876" y="554539"/>
            <a:ext cx="5800324" cy="104182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System Font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200" dirty="0">
                <a:solidFill>
                  <a:srgbClr val="002B5C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Cŵn Tywys</a:t>
            </a:r>
          </a:p>
        </p:txBody>
      </p:sp>
    </p:spTree>
    <p:extLst>
      <p:ext uri="{BB962C8B-B14F-4D97-AF65-F5344CB8AC3E}">
        <p14:creationId xmlns:p14="http://schemas.microsoft.com/office/powerpoint/2010/main" val="3504709634"/>
      </p:ext>
    </p:extLst>
  </p:cSld>
  <p:clrMapOvr>
    <a:masterClrMapping/>
  </p:clrMapOvr>
</p:sld>
</file>

<file path=ppt/theme/theme1.xml><?xml version="1.0" encoding="utf-8"?>
<a:theme xmlns:a="http://schemas.openxmlformats.org/drawingml/2006/main" name="GDTheme1">
  <a:themeElements>
    <a:clrScheme name="Custom 58">
      <a:dk1>
        <a:srgbClr val="002C5C"/>
      </a:dk1>
      <a:lt1>
        <a:srgbClr val="FFFFFF"/>
      </a:lt1>
      <a:dk2>
        <a:srgbClr val="000000"/>
      </a:dk2>
      <a:lt2>
        <a:srgbClr val="A32C20"/>
      </a:lt2>
      <a:accent1>
        <a:srgbClr val="FFDE7F"/>
      </a:accent1>
      <a:accent2>
        <a:srgbClr val="8FD8FF"/>
      </a:accent2>
      <a:accent3>
        <a:srgbClr val="E8ED47"/>
      </a:accent3>
      <a:accent4>
        <a:srgbClr val="FFAA71"/>
      </a:accent4>
      <a:accent5>
        <a:srgbClr val="FFA3C8"/>
      </a:accent5>
      <a:accent6>
        <a:srgbClr val="743C8C"/>
      </a:accent6>
      <a:hlink>
        <a:srgbClr val="002B5B"/>
      </a:hlink>
      <a:folHlink>
        <a:srgbClr val="FFDE7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DTheme1" id="{292E1905-5FC3-4384-BFDA-DFE0F6C46F4C}" vid="{49AB7D05-E46E-48C3-A160-D80FEC868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2985aa-f6bf-4949-aa31-a9d3ab57cc1f" xsi:nil="true"/>
    <lcf76f155ced4ddcb4097134ff3c332f xmlns="8f9a00b1-9cde-411d-a52b-9587abec85f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940D911D747E499901AF24B8A7AAF0" ma:contentTypeVersion="16" ma:contentTypeDescription="Create a new document." ma:contentTypeScope="" ma:versionID="f2609ac4e434e5c6335731e9fa977f0d">
  <xsd:schema xmlns:xsd="http://www.w3.org/2001/XMLSchema" xmlns:xs="http://www.w3.org/2001/XMLSchema" xmlns:p="http://schemas.microsoft.com/office/2006/metadata/properties" xmlns:ns2="8f9a00b1-9cde-411d-a52b-9587abec85f7" xmlns:ns3="9b36e0b3-d463-4096-89c8-a8dc9372cb58" xmlns:ns4="062985aa-f6bf-4949-aa31-a9d3ab57cc1f" targetNamespace="http://schemas.microsoft.com/office/2006/metadata/properties" ma:root="true" ma:fieldsID="346137c3708a8650bc9e46857d8bdd70" ns2:_="" ns3:_="" ns4:_="">
    <xsd:import namespace="8f9a00b1-9cde-411d-a52b-9587abec85f7"/>
    <xsd:import namespace="9b36e0b3-d463-4096-89c8-a8dc9372cb58"/>
    <xsd:import namespace="062985aa-f6bf-4949-aa31-a9d3ab57c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a00b1-9cde-411d-a52b-9587abec85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e2c829e-bba1-4eb8-a568-a403657277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6e0b3-d463-4096-89c8-a8dc9372cb5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985aa-f6bf-4949-aa31-a9d3ab57cc1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ba289ab-c69d-45c5-ac6e-76ab25631261}" ma:internalName="TaxCatchAll" ma:showField="CatchAllData" ma:web="9b36e0b3-d463-4096-89c8-a8dc9372cb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89900C-E6EA-400C-AB61-E4825448D1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9E3240-C248-46C5-9DB5-F02FAE61121B}">
  <ds:schemaRefs>
    <ds:schemaRef ds:uri="http://schemas.openxmlformats.org/package/2006/metadata/core-properties"/>
    <ds:schemaRef ds:uri="http://schemas.microsoft.com/office/2006/documentManagement/types"/>
    <ds:schemaRef ds:uri="8f9a00b1-9cde-411d-a52b-9587abec85f7"/>
    <ds:schemaRef ds:uri="http://schemas.microsoft.com/office/2006/metadata/properties"/>
    <ds:schemaRef ds:uri="9b36e0b3-d463-4096-89c8-a8dc9372cb58"/>
    <ds:schemaRef ds:uri="http://purl.org/dc/elements/1.1/"/>
    <ds:schemaRef ds:uri="http://purl.org/dc/dcmitype/"/>
    <ds:schemaRef ds:uri="062985aa-f6bf-4949-aa31-a9d3ab57cc1f"/>
    <ds:schemaRef ds:uri="http://schemas.microsoft.com/office/infopath/2007/PartnerControls"/>
    <ds:schemaRef ds:uri="http://www.w3.org/XML/1998/namespace"/>
    <ds:schemaRef ds:uri="http://purl.org/dc/terms/"/>
    <ds:schemaRef ds:uri="37f944f3-678c-428a-ae87-6fa096f261c7"/>
    <ds:schemaRef ds:uri="cf52d728-877d-4ac5-ab22-a279a01f0aea"/>
  </ds:schemaRefs>
</ds:datastoreItem>
</file>

<file path=customXml/itemProps3.xml><?xml version="1.0" encoding="utf-8"?>
<ds:datastoreItem xmlns:ds="http://schemas.openxmlformats.org/officeDocument/2006/customXml" ds:itemID="{63B00D14-C3F6-4F4C-B611-E03C508125D0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5670</TotalTime>
  <Words>1500</Words>
  <Application>Microsoft Macintosh PowerPoint</Application>
  <PresentationFormat>Widescreen</PresentationFormat>
  <Paragraphs>93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Symbol</vt:lpstr>
      <vt:lpstr>System Font</vt:lpstr>
      <vt:lpstr>Trebuchet MS</vt:lpstr>
      <vt:lpstr>GDTheme1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 Production Planning</dc:title>
  <dc:creator>Matthew Evans</dc:creator>
  <cp:lastModifiedBy>Samantha Owen</cp:lastModifiedBy>
  <cp:revision>63</cp:revision>
  <cp:lastPrinted>2021-05-05T12:22:23Z</cp:lastPrinted>
  <dcterms:created xsi:type="dcterms:W3CDTF">2019-07-05T05:30:38Z</dcterms:created>
  <dcterms:modified xsi:type="dcterms:W3CDTF">2023-03-20T12:16:22Z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0x01010056940D911D747E499901AF24B8A7AAF0</vt:lpwstr>
  </property>
  <property fmtid="{D5CDD505-2E9C-101B-9397-08002B2CF9AE}" pid="3" name="MediaServiceImageTags">
    <vt:lpwstr/>
  </property>
</Properties>
</file>