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7" r:id="rId2"/>
    <p:sldId id="310" r:id="rId3"/>
    <p:sldId id="549" r:id="rId4"/>
    <p:sldId id="557" r:id="rId5"/>
    <p:sldId id="547" r:id="rId6"/>
    <p:sldId id="558" r:id="rId7"/>
    <p:sldId id="524" r:id="rId8"/>
  </p:sldIdLst>
  <p:sldSz cx="12192000" cy="6858000"/>
  <p:notesSz cx="9945688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 Clark" initials="AC" lastIdx="7" clrIdx="0">
    <p:extLst>
      <p:ext uri="{19B8F6BF-5375-455C-9EA6-DF929625EA0E}">
        <p15:presenceInfo xmlns:p15="http://schemas.microsoft.com/office/powerpoint/2012/main" userId="S-1-5-21-1810770367-1026100107-4223812957-55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96"/>
    <a:srgbClr val="EA9F41"/>
    <a:srgbClr val="448996"/>
    <a:srgbClr val="D64353"/>
    <a:srgbClr val="81BC00"/>
    <a:srgbClr val="C3D600"/>
    <a:srgbClr val="00A7CF"/>
    <a:srgbClr val="D64053"/>
    <a:srgbClr val="FFFFFF"/>
    <a:srgbClr val="12C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556" autoAdjust="0"/>
  </p:normalViewPr>
  <p:slideViewPr>
    <p:cSldViewPr snapToGrid="0">
      <p:cViewPr varScale="1">
        <p:scale>
          <a:sx n="88" d="100"/>
          <a:sy n="88" d="100"/>
        </p:scale>
        <p:origin x="14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5" d="100"/>
          <a:sy n="115" d="100"/>
        </p:scale>
        <p:origin x="212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BAFB84-3D70-492D-B5AE-A1A304E507B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4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40F5D-FDA2-4953-99CC-63DE969A7B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006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D2825-ECC8-4F73-9D15-59030AB78F5D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9F2F87-5361-4A6B-A3B9-731F1305B6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4"/>
            <a:ext cx="4310064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77FBFA-B437-4546-BBDB-272AC807EE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4038" y="6513514"/>
            <a:ext cx="43100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87148-66A6-4952-BBA3-21B4656731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67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4038" y="0"/>
            <a:ext cx="431006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331EE-6627-4E40-97E8-AC6F1E3CA99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5363" y="3300413"/>
            <a:ext cx="79565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0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4038" y="6513513"/>
            <a:ext cx="43100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7769-2048-46BD-8CA6-9FD3F551F0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23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17769-2048-46BD-8CA6-9FD3F551F01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04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17769-2048-46BD-8CA6-9FD3F551F01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084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17769-2048-46BD-8CA6-9FD3F551F01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286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b="1" dirty="0">
              <a:effectLst/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17769-2048-46BD-8CA6-9FD3F551F0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555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17769-2048-46BD-8CA6-9FD3F551F0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553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17769-2048-46BD-8CA6-9FD3F551F0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13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417769-2048-46BD-8CA6-9FD3F551F0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91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7CC2-CFC5-41FF-95CA-288FD1EFDD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6B34F-701C-4EB2-9C8F-99ADCE8EA2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B94DB-562C-4A0E-B880-9F18246EA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F87E49-9839-42AF-ABD6-65BB0599E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54980-5E1E-452C-87B3-476CEED39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63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EA7E5-4150-42BB-8AE5-DCB2965CE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30D050-CF7E-4F22-A3B7-3AC7F9272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C8728-ABAC-40C6-97DD-5A5326D9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A3BA7-BB5C-4398-A03F-6DA798E24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BBF70-2A51-4B08-8633-16489F1DE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8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8D1CC5-A82A-4640-9A7B-F3FBE2B0D7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BABACF-F31E-4C74-9312-5FBC9BC56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16947-3462-47F1-BC08-0F24D2CDC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960AC-FAD3-4219-8251-B3DAC5FE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8E0E-5312-43DE-9553-2D73CE50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415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36F9-0CC2-4062-9B6E-83570D4F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8953-54EC-4617-A4CF-C8D428AD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48633-B205-4141-8144-B92252504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DC909-2951-452C-85D0-783EB0C1A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FF33C-9419-4E76-8757-187EC89C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40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2DD2-ECFB-4CBE-8C46-46BF4C546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CD618-C155-4965-9CB2-2F533C607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CF5C9-D36F-4100-B7D8-49FA8E28A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93871-3800-4E77-B873-797F1D83C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2E452-71DC-405F-AF07-ACE4D18D2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36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D1D4-444B-4C44-9630-A9B0E2F4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4FE6A-181D-4566-BFDF-A0E751D72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76EBF-99D2-4A00-8BC6-8C1D46EC0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4826B-986E-4733-82F6-AC964932A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191C2-989D-4B2D-AF99-9EC2EE762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E5936-32AD-472F-98A8-A6FC9E06A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18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481D8-7B5A-4DED-9895-DC252858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0A1DD-C066-4C58-A2FA-5F809C4F3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62F0D-3BAF-4C1B-BD82-EF984064F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11AA2-1ED0-4B9E-A0E9-7535FC419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D10F3-1755-4A42-8AD3-F1C1E7F28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B683C-C8E1-4016-BBB5-37BE312E5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084AF3-0711-4483-A58A-6AAD4FF3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8A339F-6985-4ADB-A671-419C6CD2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51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B300-9B2F-4271-ADBD-D888FA46D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6DFC0-9A9B-4771-842B-8B31D7128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59770-6321-4895-8C65-47274E1B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93221B-63D5-4CB0-A2A4-8D91C08C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13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3C3E6-0C91-4A3D-B88F-A7EE4D81D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EE001-6C53-41E9-A639-21C3B8E4B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6714A-465B-478D-85F0-FE2DDA7D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04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BEA6F-1EFB-4914-873C-C76D1500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772FF9-F175-4CB9-A249-3D102EED1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51A72-25B9-4995-B3DD-F44C1032A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1CBA21-F718-4E9C-848E-1D2BB4698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881128-FD52-48DE-90B1-4D2EE40F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F9CDE-8E65-4E3E-84E6-36934FB9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74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BB6ED-1FE4-4ACE-A417-3342F4C8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107A8-A84C-40DA-B473-B302992242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D8FB73-4F7B-420B-8128-58465FB9F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0914F7-8D02-4FED-A1DE-BF827E52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95B5-2D5C-442C-8265-C2155B865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8B0FA-3B20-42D9-A3FE-398EA299D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582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EBB149-2159-4D40-8824-5BE9CAA4E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102F6-D4C2-49F0-BA3F-E696B97E14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17AA-8B54-4A43-91B9-D9077112ED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14016-99A8-4A4E-8242-C246F8308362}" type="datetimeFigureOut">
              <a:rPr lang="en-GB" smtClean="0"/>
              <a:t>10/03/2021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C5652-A1FB-43EF-AD9B-AD543D036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14FB2-2E6E-4EEE-B20D-6189210D9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5909F-2E33-40FC-A877-498DF50820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05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HG Logo" descr="This is the Vita Health Group Company Logo which is the main name of the company that runs the GDFB EAP." title="Vita Health Group Company Logo ">
            <a:extLst>
              <a:ext uri="{FF2B5EF4-FFF2-40B4-BE49-F238E27FC236}">
                <a16:creationId xmlns:a16="http://schemas.microsoft.com/office/drawing/2014/main" id="{E2E8FB97-5C4B-4999-A429-3367A3DB64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29000" r="9999" b="26372"/>
          <a:stretch/>
        </p:blipFill>
        <p:spPr>
          <a:xfrm>
            <a:off x="5657983" y="457759"/>
            <a:ext cx="5667663" cy="3161668"/>
          </a:xfrm>
          <a:prstGeom prst="rect">
            <a:avLst/>
          </a:prstGeom>
        </p:spPr>
      </p:pic>
      <p:pic>
        <p:nvPicPr>
          <p:cNvPr id="8" name="WW logo" descr="This is the Workplace Wellness Logo which is specifically the Employee Assistance Program's logo" title="Workplace Wellness Logo">
            <a:extLst>
              <a:ext uri="{FF2B5EF4-FFF2-40B4-BE49-F238E27FC236}">
                <a16:creationId xmlns:a16="http://schemas.microsoft.com/office/drawing/2014/main" id="{C6B9B630-844D-4DAF-AF75-678E0D728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20" y="3760576"/>
            <a:ext cx="5248429" cy="551085"/>
          </a:xfrm>
          <a:prstGeom prst="rect">
            <a:avLst/>
          </a:prstGeom>
        </p:spPr>
      </p:pic>
      <p:sp>
        <p:nvSpPr>
          <p:cNvPr id="2" name="date / assoc / Acct Manager" descr="This text box introduces the presentation. It is a webinar about EAP services for the Guide Dogs for the Blind. Alison Aslin is the account manager for The Guide Dogs for the Blind EAP.">
            <a:extLst>
              <a:ext uri="{FF2B5EF4-FFF2-40B4-BE49-F238E27FC236}">
                <a16:creationId xmlns:a16="http://schemas.microsoft.com/office/drawing/2014/main" id="{A224E299-249D-49A2-BB56-52C9A0BA5AFD}"/>
              </a:ext>
            </a:extLst>
          </p:cNvPr>
          <p:cNvSpPr txBox="1"/>
          <p:nvPr/>
        </p:nvSpPr>
        <p:spPr>
          <a:xfrm>
            <a:off x="236814" y="3815244"/>
            <a:ext cx="825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Gill Sans MT" panose="020B0502020104020203" pitchFamily="34" charset="0"/>
              </a:rPr>
              <a:t>Webinar – VAP Description</a:t>
            </a:r>
          </a:p>
          <a:p>
            <a:endParaRPr lang="en-GB" sz="3200" b="1" dirty="0">
              <a:latin typeface="Gill Sans MT" panose="020B0502020104020203" pitchFamily="34" charset="0"/>
            </a:endParaRPr>
          </a:p>
          <a:p>
            <a:r>
              <a:rPr lang="en-GB" sz="3200" b="1" dirty="0">
                <a:latin typeface="Gill Sans MT" panose="020B0502020104020203" pitchFamily="34" charset="0"/>
              </a:rPr>
              <a:t>Guide Dogs For The Blind Association</a:t>
            </a:r>
          </a:p>
          <a:p>
            <a:endParaRPr lang="en-GB" sz="3200" b="1" dirty="0">
              <a:latin typeface="Gill Sans MT" panose="020B0502020104020203" pitchFamily="34" charset="0"/>
            </a:endParaRPr>
          </a:p>
          <a:p>
            <a:r>
              <a:rPr lang="en-GB" sz="3200" b="1" dirty="0">
                <a:latin typeface="Gill Sans MT" panose="020B0502020104020203" pitchFamily="34" charset="0"/>
              </a:rPr>
              <a:t>Claire Glover – Account Management</a:t>
            </a:r>
          </a:p>
          <a:p>
            <a:endParaRPr lang="en-GB" sz="3200" b="1" dirty="0">
              <a:latin typeface="Gill Sans MT" panose="020B0502020104020203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E7446E2-EB92-472C-A87B-2C3E6068C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0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36"/>
    </mc:Choice>
    <mc:Fallback>
      <p:transition spd="slow" advTm="6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" descr="Slide Title - Your Employee Assistance Programme&#10;">
            <a:extLst>
              <a:ext uri="{FF2B5EF4-FFF2-40B4-BE49-F238E27FC236}">
                <a16:creationId xmlns:a16="http://schemas.microsoft.com/office/drawing/2014/main" id="{632B3176-D478-47AA-82B7-7089AB56B52A}"/>
              </a:ext>
            </a:extLst>
          </p:cNvPr>
          <p:cNvSpPr txBox="1"/>
          <p:nvPr/>
        </p:nvSpPr>
        <p:spPr>
          <a:xfrm>
            <a:off x="-231160" y="103325"/>
            <a:ext cx="9257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atin typeface="Calibri" panose="020F0502020204030204"/>
              </a:rPr>
              <a:t>Your Volunteer Assistance Programme</a:t>
            </a:r>
            <a:endParaRPr kumimoji="0" lang="en-GB" sz="4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4" name="EAP Picture" title="A picture of a woman looking at different options of support she might need like help with work or family matters">
            <a:extLst>
              <a:ext uri="{FF2B5EF4-FFF2-40B4-BE49-F238E27FC236}">
                <a16:creationId xmlns:a16="http://schemas.microsoft.com/office/drawing/2014/main" id="{3365E41A-34C4-4449-A801-93E65FEB2E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332" y="1596054"/>
            <a:ext cx="3328247" cy="3063402"/>
          </a:xfrm>
          <a:prstGeom prst="rect">
            <a:avLst/>
          </a:prstGeom>
        </p:spPr>
      </p:pic>
      <p:sp>
        <p:nvSpPr>
          <p:cNvPr id="22" name="Main text">
            <a:extLst>
              <a:ext uri="{FF2B5EF4-FFF2-40B4-BE49-F238E27FC236}">
                <a16:creationId xmlns:a16="http://schemas.microsoft.com/office/drawing/2014/main" id="{D3DED036-D4E2-4F75-A773-B893FE891665}"/>
              </a:ext>
            </a:extLst>
          </p:cNvPr>
          <p:cNvSpPr txBox="1"/>
          <p:nvPr/>
        </p:nvSpPr>
        <p:spPr>
          <a:xfrm>
            <a:off x="1158" y="773336"/>
            <a:ext cx="925751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>
                <a:cs typeface="Adobe Devanagari" panose="02040503050201020203" pitchFamily="18" charset="0"/>
              </a:rPr>
              <a:t>Workplace Wellness Vita Health Group established in 1989.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>
              <a:cs typeface="Adobe Devanagari" panose="020405030502010202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>
                <a:cs typeface="Adobe Devanagari" panose="02040503050201020203" pitchFamily="18" charset="0"/>
              </a:rPr>
              <a:t>National coverage with </a:t>
            </a:r>
            <a:r>
              <a:rPr lang="en-GB" sz="3600" dirty="0">
                <a:solidFill>
                  <a:srgbClr val="FF0000"/>
                </a:solidFill>
                <a:cs typeface="Adobe Devanagari" panose="02040503050201020203" pitchFamily="18" charset="0"/>
              </a:rPr>
              <a:t>an experienced team of counsellors</a:t>
            </a:r>
            <a:r>
              <a:rPr lang="en-GB" sz="3600" dirty="0">
                <a:cs typeface="Adobe Devanagari" panose="02040503050201020203" pitchFamily="18" charset="0"/>
              </a:rPr>
              <a:t> and accredited Therapists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600" dirty="0">
              <a:cs typeface="Adobe Devanagari" panose="02040503050201020203" pitchFamily="18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600" dirty="0">
                <a:cs typeface="Adobe Devanagari" panose="02040503050201020203" pitchFamily="18" charset="0"/>
              </a:rPr>
              <a:t>We provide support to over 700 UK customers and their 850,000 employees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3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l"/>
            <a:endParaRPr lang="en-GB" sz="3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algn="l"/>
            <a:endParaRPr lang="en-GB" sz="3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sp>
        <p:nvSpPr>
          <p:cNvPr id="24" name="Customer retention" descr="A text box that say 'Customer Retention'">
            <a:extLst>
              <a:ext uri="{FF2B5EF4-FFF2-40B4-BE49-F238E27FC236}">
                <a16:creationId xmlns:a16="http://schemas.microsoft.com/office/drawing/2014/main" id="{523A2927-B260-4631-9E79-78F2A5E3C0FB}"/>
              </a:ext>
            </a:extLst>
          </p:cNvPr>
          <p:cNvSpPr txBox="1"/>
          <p:nvPr/>
        </p:nvSpPr>
        <p:spPr>
          <a:xfrm>
            <a:off x="1030175" y="5590391"/>
            <a:ext cx="27242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0" dirty="0">
                <a:solidFill>
                  <a:srgbClr val="E77C22"/>
                </a:solidFill>
                <a:cs typeface="Adobe Devanagari" panose="02040503050201020203" pitchFamily="18" charset="0"/>
              </a:rPr>
              <a:t>Customer Retention</a:t>
            </a:r>
          </a:p>
        </p:txBody>
      </p:sp>
      <p:sp>
        <p:nvSpPr>
          <p:cNvPr id="19" name="circle design" descr="A graphic showing we have 97% Customer retention">
            <a:extLst>
              <a:ext uri="{FF2B5EF4-FFF2-40B4-BE49-F238E27FC236}">
                <a16:creationId xmlns:a16="http://schemas.microsoft.com/office/drawing/2014/main" id="{21213782-4CF3-49FF-85CD-17677887C10A}"/>
              </a:ext>
            </a:extLst>
          </p:cNvPr>
          <p:cNvSpPr/>
          <p:nvPr/>
        </p:nvSpPr>
        <p:spPr>
          <a:xfrm rot="5400000">
            <a:off x="2913433" y="5400000"/>
            <a:ext cx="1458000" cy="1458000"/>
          </a:xfrm>
          <a:prstGeom prst="blockArc">
            <a:avLst>
              <a:gd name="adj1" fmla="val 10800000"/>
              <a:gd name="adj2" fmla="val 10699567"/>
              <a:gd name="adj3" fmla="val 5655"/>
            </a:avLst>
          </a:prstGeom>
          <a:solidFill>
            <a:srgbClr val="00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0" name="% retention" title="Image of  97% Customer retention">
            <a:extLst>
              <a:ext uri="{FF2B5EF4-FFF2-40B4-BE49-F238E27FC236}">
                <a16:creationId xmlns:a16="http://schemas.microsoft.com/office/drawing/2014/main" id="{7D9D69E8-C352-443F-A228-A5BE3611D239}"/>
              </a:ext>
            </a:extLst>
          </p:cNvPr>
          <p:cNvSpPr txBox="1"/>
          <p:nvPr/>
        </p:nvSpPr>
        <p:spPr>
          <a:xfrm>
            <a:off x="3292434" y="5846462"/>
            <a:ext cx="1908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cs typeface="Adobe Devanagari" panose="02040503050201020203" pitchFamily="18" charset="0"/>
              </a:rPr>
              <a:t>97%</a:t>
            </a:r>
          </a:p>
        </p:txBody>
      </p:sp>
      <p:sp>
        <p:nvSpPr>
          <p:cNvPr id="26" name="Accredited counsellors" descr=" " title="Image of 1000+ 'Accredited Counsellors/ Therapists'">
            <a:extLst>
              <a:ext uri="{FF2B5EF4-FFF2-40B4-BE49-F238E27FC236}">
                <a16:creationId xmlns:a16="http://schemas.microsoft.com/office/drawing/2014/main" id="{BB2DF9C8-A7C5-4C4B-9F3F-BEB0B311DDEF}"/>
              </a:ext>
            </a:extLst>
          </p:cNvPr>
          <p:cNvSpPr txBox="1"/>
          <p:nvPr/>
        </p:nvSpPr>
        <p:spPr>
          <a:xfrm>
            <a:off x="7704160" y="5261946"/>
            <a:ext cx="3328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0" dirty="0">
                <a:solidFill>
                  <a:srgbClr val="D11242"/>
                </a:solidFill>
                <a:cs typeface="Adobe Devanagari" panose="02040503050201020203" pitchFamily="18" charset="0"/>
              </a:rPr>
              <a:t>Accredited Counsellors/ Therapists</a:t>
            </a:r>
          </a:p>
        </p:txBody>
      </p:sp>
      <p:sp>
        <p:nvSpPr>
          <p:cNvPr id="32" name="circle design" descr="A graphic showing we have at least 1000 therapists and Counsellors nationwide">
            <a:extLst>
              <a:ext uri="{FF2B5EF4-FFF2-40B4-BE49-F238E27FC236}">
                <a16:creationId xmlns:a16="http://schemas.microsoft.com/office/drawing/2014/main" id="{4F3DCEBC-E0EB-49D1-9E5A-D7B16B0B4687}"/>
              </a:ext>
            </a:extLst>
          </p:cNvPr>
          <p:cNvSpPr/>
          <p:nvPr/>
        </p:nvSpPr>
        <p:spPr>
          <a:xfrm rot="5400000">
            <a:off x="10025072" y="5400000"/>
            <a:ext cx="1458000" cy="1458000"/>
          </a:xfrm>
          <a:prstGeom prst="blockArc">
            <a:avLst>
              <a:gd name="adj1" fmla="val 10800000"/>
              <a:gd name="adj2" fmla="val 10699567"/>
              <a:gd name="adj3" fmla="val 5655"/>
            </a:avLst>
          </a:prstGeom>
          <a:solidFill>
            <a:srgbClr val="D11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3" name="shows 1000 +" title="picture of 1000+ percent of accredited counsellors and therapists">
            <a:extLst>
              <a:ext uri="{FF2B5EF4-FFF2-40B4-BE49-F238E27FC236}">
                <a16:creationId xmlns:a16="http://schemas.microsoft.com/office/drawing/2014/main" id="{0BAC992C-68CA-4D20-9AA3-D53245E4B842}"/>
              </a:ext>
            </a:extLst>
          </p:cNvPr>
          <p:cNvSpPr txBox="1"/>
          <p:nvPr/>
        </p:nvSpPr>
        <p:spPr>
          <a:xfrm>
            <a:off x="9880945" y="5836612"/>
            <a:ext cx="1821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rgbClr val="D11242"/>
                </a:solidFill>
                <a:cs typeface="Adobe Devanagari" panose="02040503050201020203" pitchFamily="18" charset="0"/>
              </a:rPr>
              <a:t>   1000 +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569365D-19DB-46ED-85DB-D87AF672A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73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6945"/>
    </mc:Choice>
    <mc:Fallback>
      <p:transition advTm="5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/>
      <p:bldP spid="19" grpId="0" animBg="1"/>
      <p:bldP spid="30" grpId="0"/>
      <p:bldP spid="32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 descr="Slide Title - 'What's Important today?'">
            <a:extLst>
              <a:ext uri="{FF2B5EF4-FFF2-40B4-BE49-F238E27FC236}">
                <a16:creationId xmlns:a16="http://schemas.microsoft.com/office/drawing/2014/main" id="{3EE0CBE9-AF6D-4239-B597-6CFD94AF4738}"/>
              </a:ext>
            </a:extLst>
          </p:cNvPr>
          <p:cNvSpPr txBox="1"/>
          <p:nvPr/>
        </p:nvSpPr>
        <p:spPr>
          <a:xfrm>
            <a:off x="0" y="0"/>
            <a:ext cx="5708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atin typeface="Calibri" panose="020F0502020204030204"/>
              </a:rPr>
              <a:t>What’s important today?</a:t>
            </a:r>
            <a:endParaRPr kumimoji="0" lang="en-GB" sz="4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Main 4 points of text">
            <a:extLst>
              <a:ext uri="{FF2B5EF4-FFF2-40B4-BE49-F238E27FC236}">
                <a16:creationId xmlns:a16="http://schemas.microsoft.com/office/drawing/2014/main" id="{F131F9B4-01A9-4BDD-9129-BDBBA4B4BD9B}"/>
              </a:ext>
            </a:extLst>
          </p:cNvPr>
          <p:cNvSpPr txBox="1"/>
          <p:nvPr/>
        </p:nvSpPr>
        <p:spPr>
          <a:xfrm>
            <a:off x="615315" y="1256526"/>
            <a:ext cx="1096137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cs typeface="Adobe Devanagari" panose="02040503050201020203" pitchFamily="18" charset="0"/>
              </a:rPr>
              <a:t>We are </a:t>
            </a:r>
            <a:r>
              <a:rPr lang="en-GB" sz="3600" b="1" dirty="0">
                <a:cs typeface="Adobe Devanagari" panose="02040503050201020203" pitchFamily="18" charset="0"/>
              </a:rPr>
              <a:t>independent</a:t>
            </a:r>
            <a:r>
              <a:rPr lang="en-GB" sz="3600" dirty="0">
                <a:cs typeface="Adobe Devanagari" panose="02040503050201020203" pitchFamily="18" charset="0"/>
              </a:rPr>
              <a:t> from Guide Dogs Association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endParaRPr lang="en-GB" sz="3600" dirty="0">
              <a:cs typeface="Adobe Devanagari" panose="02040503050201020203" pitchFamily="18" charset="0"/>
            </a:endParaRP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cs typeface="Adobe Devanagari" panose="02040503050201020203" pitchFamily="18" charset="0"/>
              </a:rPr>
              <a:t>We are a </a:t>
            </a:r>
            <a:r>
              <a:rPr lang="en-GB" sz="3600" b="1" dirty="0">
                <a:cs typeface="Adobe Devanagari" panose="02040503050201020203" pitchFamily="18" charset="0"/>
              </a:rPr>
              <a:t>healthcare company – your data is safe. Our service is confidential. 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endParaRPr lang="en-GB" sz="3600" b="1" dirty="0">
              <a:cs typeface="Adobe Devanagari" panose="02040503050201020203" pitchFamily="18" charset="0"/>
            </a:endParaRP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We are here to help </a:t>
            </a:r>
            <a:r>
              <a:rPr lang="en-GB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look after your emotional health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GB" sz="28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lvl="2">
              <a:spcAft>
                <a:spcPts val="1200"/>
              </a:spcAft>
            </a:pPr>
            <a:endParaRPr lang="en-GB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93C3B5B-58AB-4649-B1A6-CDDA761C6C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014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903"/>
    </mc:Choice>
    <mc:Fallback>
      <p:transition spd="slow" advTm="10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 descr="Slide Title - 'What's Important today?'">
            <a:extLst>
              <a:ext uri="{FF2B5EF4-FFF2-40B4-BE49-F238E27FC236}">
                <a16:creationId xmlns:a16="http://schemas.microsoft.com/office/drawing/2014/main" id="{3EE0CBE9-AF6D-4239-B597-6CFD94AF4738}"/>
              </a:ext>
            </a:extLst>
          </p:cNvPr>
          <p:cNvSpPr txBox="1"/>
          <p:nvPr/>
        </p:nvSpPr>
        <p:spPr>
          <a:xfrm>
            <a:off x="0" y="0"/>
            <a:ext cx="5708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atin typeface="Calibri" panose="020F0502020204030204"/>
              </a:rPr>
              <a:t>What’s important today?</a:t>
            </a:r>
            <a:endParaRPr kumimoji="0" lang="en-GB" sz="4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Main 4 points of text">
            <a:extLst>
              <a:ext uri="{FF2B5EF4-FFF2-40B4-BE49-F238E27FC236}">
                <a16:creationId xmlns:a16="http://schemas.microsoft.com/office/drawing/2014/main" id="{F131F9B4-01A9-4BDD-9129-BDBBA4B4BD9B}"/>
              </a:ext>
            </a:extLst>
          </p:cNvPr>
          <p:cNvSpPr txBox="1"/>
          <p:nvPr/>
        </p:nvSpPr>
        <p:spPr>
          <a:xfrm>
            <a:off x="365760" y="707886"/>
            <a:ext cx="112699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GB" sz="28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>
              <a:spcAft>
                <a:spcPts val="1200"/>
              </a:spcAft>
            </a:pPr>
            <a:r>
              <a:rPr lang="en-GB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4. Available to the following volunteers:</a:t>
            </a:r>
          </a:p>
          <a:p>
            <a:pPr>
              <a:spcAft>
                <a:spcPts val="1200"/>
              </a:spcAft>
            </a:pPr>
            <a:endParaRPr lang="en-GB" sz="36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GB" sz="3600" dirty="0"/>
              <a:t>KIT Volunteers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GB" sz="3600" dirty="0"/>
              <a:t>Listening Volunteers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GB" sz="3600" dirty="0"/>
              <a:t>My Guide Volunteers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GB" sz="3600" dirty="0"/>
              <a:t>Drivers</a:t>
            </a:r>
          </a:p>
          <a:p>
            <a:pPr marL="3943350" lvl="8" indent="-285750">
              <a:buFont typeface="Arial" panose="020B0604020202020204" pitchFamily="34" charset="0"/>
              <a:buChar char="•"/>
            </a:pPr>
            <a:r>
              <a:rPr lang="en-GB" sz="3600" dirty="0"/>
              <a:t>Dog exercisers</a:t>
            </a:r>
          </a:p>
          <a:p>
            <a:r>
              <a:rPr lang="en-GB" dirty="0"/>
              <a:t> </a:t>
            </a:r>
            <a:endParaRPr lang="en-GB" sz="1400" dirty="0"/>
          </a:p>
          <a:p>
            <a:pPr lvl="2">
              <a:spcAft>
                <a:spcPts val="1200"/>
              </a:spcAft>
            </a:pPr>
            <a:endParaRPr lang="en-GB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CFAC249-024F-4012-AFBD-55614DFA3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237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15"/>
    </mc:Choice>
    <mc:Fallback>
      <p:transition spd="slow" advTm="2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B8AB7E1-ED6A-48A1-808F-0E186CB7871A}"/>
              </a:ext>
            </a:extLst>
          </p:cNvPr>
          <p:cNvCxnSpPr>
            <a:stCxn id="2" idx="2"/>
            <a:endCxn id="19" idx="0"/>
          </p:cNvCxnSpPr>
          <p:nvPr/>
        </p:nvCxnSpPr>
        <p:spPr>
          <a:xfrm>
            <a:off x="5624186" y="2476558"/>
            <a:ext cx="0" cy="21426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- EAP What happens next?" descr="A title text box that says 'Calling the Helpline' - the diagram on the diagram of text boxes on the page then show the different options open to you when you call the EAP Helpline.&#10;">
            <a:extLst>
              <a:ext uri="{FF2B5EF4-FFF2-40B4-BE49-F238E27FC236}">
                <a16:creationId xmlns:a16="http://schemas.microsoft.com/office/drawing/2014/main" id="{C046E5B1-6644-4020-9385-9BDC63154D2D}"/>
              </a:ext>
            </a:extLst>
          </p:cNvPr>
          <p:cNvSpPr txBox="1">
            <a:spLocks/>
          </p:cNvSpPr>
          <p:nvPr/>
        </p:nvSpPr>
        <p:spPr>
          <a:xfrm>
            <a:off x="0" y="-11430"/>
            <a:ext cx="5566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latin typeface="Gill Sans MT" panose="020B0502020104020203" pitchFamily="34" charset="0"/>
              </a:defRPr>
            </a:lvl1pPr>
          </a:lstStyle>
          <a:p>
            <a:r>
              <a:rPr lang="en-GB" sz="4000" b="1" dirty="0"/>
              <a:t>Calling the Helpline</a:t>
            </a:r>
          </a:p>
        </p:txBody>
      </p:sp>
      <p:pic>
        <p:nvPicPr>
          <p:cNvPr id="15" name="Telephone" descr="Telephone picture with a 24 showing 24/7hrs service">
            <a:extLst>
              <a:ext uri="{FF2B5EF4-FFF2-40B4-BE49-F238E27FC236}">
                <a16:creationId xmlns:a16="http://schemas.microsoft.com/office/drawing/2014/main" id="{8873CBB6-7C81-4859-9CB9-EFE59D8D16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007" y="386972"/>
            <a:ext cx="1550357" cy="1374621"/>
          </a:xfrm>
          <a:prstGeom prst="rect">
            <a:avLst/>
          </a:prstGeom>
        </p:spPr>
      </p:pic>
      <p:sp>
        <p:nvSpPr>
          <p:cNvPr id="2" name="Telephone number" descr="telephone number for your EAP helpline 0800 111 6387">
            <a:extLst>
              <a:ext uri="{FF2B5EF4-FFF2-40B4-BE49-F238E27FC236}">
                <a16:creationId xmlns:a16="http://schemas.microsoft.com/office/drawing/2014/main" id="{6B0F4C3D-C44E-4BB4-8965-EE537A40BAE3}"/>
              </a:ext>
            </a:extLst>
          </p:cNvPr>
          <p:cNvSpPr txBox="1"/>
          <p:nvPr/>
        </p:nvSpPr>
        <p:spPr>
          <a:xfrm>
            <a:off x="3633609" y="1768672"/>
            <a:ext cx="3981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/>
              <a:t>Tel 0800 111 6387</a:t>
            </a:r>
          </a:p>
        </p:txBody>
      </p:sp>
      <p:pic>
        <p:nvPicPr>
          <p:cNvPr id="38" name="Mind picture" title="A picture of a head and cogs indicating someone's mind">
            <a:extLst>
              <a:ext uri="{FF2B5EF4-FFF2-40B4-BE49-F238E27FC236}">
                <a16:creationId xmlns:a16="http://schemas.microsoft.com/office/drawing/2014/main" id="{8499FBF4-C529-43B2-A5D0-FF51A0D9F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406" y="583326"/>
            <a:ext cx="981912" cy="981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60C01C-86CF-4632-8833-AA0D94E39991}"/>
              </a:ext>
            </a:extLst>
          </p:cNvPr>
          <p:cNvSpPr txBox="1"/>
          <p:nvPr/>
        </p:nvSpPr>
        <p:spPr>
          <a:xfrm>
            <a:off x="1745216" y="3180098"/>
            <a:ext cx="1612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Select ‘2’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DFED03-09F3-40CC-8661-3EDE00946452}"/>
              </a:ext>
            </a:extLst>
          </p:cNvPr>
          <p:cNvSpPr/>
          <p:nvPr/>
        </p:nvSpPr>
        <p:spPr>
          <a:xfrm>
            <a:off x="4071408" y="3108444"/>
            <a:ext cx="3105556" cy="6411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Emotional Support </a:t>
            </a:r>
          </a:p>
        </p:txBody>
      </p:sp>
      <p:sp>
        <p:nvSpPr>
          <p:cNvPr id="19" name="Download it's been a bad day">
            <a:extLst>
              <a:ext uri="{FF2B5EF4-FFF2-40B4-BE49-F238E27FC236}">
                <a16:creationId xmlns:a16="http://schemas.microsoft.com/office/drawing/2014/main" id="{DF6FCCE6-0FCB-4CF6-AA92-7ECD186176D3}"/>
              </a:ext>
            </a:extLst>
          </p:cNvPr>
          <p:cNvSpPr/>
          <p:nvPr/>
        </p:nvSpPr>
        <p:spPr>
          <a:xfrm>
            <a:off x="4071408" y="4619229"/>
            <a:ext cx="3105556" cy="11117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Download.</a:t>
            </a:r>
          </a:p>
          <a:p>
            <a:pPr algn="ctr"/>
            <a:r>
              <a:rPr lang="en-GB" sz="2800" b="1" dirty="0">
                <a:solidFill>
                  <a:schemeClr val="tx1"/>
                </a:solidFill>
              </a:rPr>
              <a:t>It’s been a bad day!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0C5A035-5310-4AE1-8BE8-05D439483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02"/>
    </mc:Choice>
    <mc:Fallback>
      <p:transition spd="slow" advTm="128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 descr="Slide Title - 'What's Important today?'">
            <a:extLst>
              <a:ext uri="{FF2B5EF4-FFF2-40B4-BE49-F238E27FC236}">
                <a16:creationId xmlns:a16="http://schemas.microsoft.com/office/drawing/2014/main" id="{3EE0CBE9-AF6D-4239-B597-6CFD94AF4738}"/>
              </a:ext>
            </a:extLst>
          </p:cNvPr>
          <p:cNvSpPr txBox="1"/>
          <p:nvPr/>
        </p:nvSpPr>
        <p:spPr>
          <a:xfrm>
            <a:off x="-1513114" y="130628"/>
            <a:ext cx="5708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atin typeface="Calibri" panose="020F0502020204030204"/>
              </a:rPr>
              <a:t>Summary</a:t>
            </a:r>
            <a:endParaRPr kumimoji="0" lang="en-GB" sz="4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Main 4 points of text">
            <a:extLst>
              <a:ext uri="{FF2B5EF4-FFF2-40B4-BE49-F238E27FC236}">
                <a16:creationId xmlns:a16="http://schemas.microsoft.com/office/drawing/2014/main" id="{F131F9B4-01A9-4BDD-9129-BDBBA4B4BD9B}"/>
              </a:ext>
            </a:extLst>
          </p:cNvPr>
          <p:cNvSpPr txBox="1"/>
          <p:nvPr/>
        </p:nvSpPr>
        <p:spPr>
          <a:xfrm>
            <a:off x="615315" y="1027925"/>
            <a:ext cx="1096137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cs typeface="Adobe Devanagari" panose="02040503050201020203" pitchFamily="18" charset="0"/>
              </a:rPr>
              <a:t>We are </a:t>
            </a:r>
            <a:r>
              <a:rPr lang="en-GB" sz="3600" b="1" dirty="0">
                <a:cs typeface="Adobe Devanagari" panose="02040503050201020203" pitchFamily="18" charset="0"/>
              </a:rPr>
              <a:t>independent</a:t>
            </a:r>
            <a:r>
              <a:rPr lang="en-GB" sz="3600" dirty="0">
                <a:cs typeface="Adobe Devanagari" panose="02040503050201020203" pitchFamily="18" charset="0"/>
              </a:rPr>
              <a:t> from Guide Dogs Association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endParaRPr lang="en-GB" sz="3600" dirty="0">
              <a:cs typeface="Adobe Devanagari" panose="02040503050201020203" pitchFamily="18" charset="0"/>
            </a:endParaRP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cs typeface="Adobe Devanagari" panose="02040503050201020203" pitchFamily="18" charset="0"/>
              </a:rPr>
              <a:t>We are a </a:t>
            </a:r>
            <a:r>
              <a:rPr lang="en-GB" sz="3600" b="1" dirty="0">
                <a:cs typeface="Adobe Devanagari" panose="02040503050201020203" pitchFamily="18" charset="0"/>
              </a:rPr>
              <a:t>healthcare company – your data is safe. Our service is confidential. 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endParaRPr lang="en-GB" sz="3600" b="1" dirty="0">
              <a:cs typeface="Adobe Devanagari" panose="02040503050201020203" pitchFamily="18" charset="0"/>
            </a:endParaRP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We are here to help </a:t>
            </a:r>
            <a:r>
              <a:rPr lang="en-GB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look after your emotional health</a:t>
            </a: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endParaRPr lang="en-GB" sz="36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514350" indent="-514350" algn="l">
              <a:spcAft>
                <a:spcPts val="1200"/>
              </a:spcAft>
              <a:buFont typeface="+mj-lt"/>
              <a:buAutoNum type="arabicPeriod"/>
            </a:pPr>
            <a:r>
              <a:rPr lang="en-GB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Be proactive – call when you have had a bad day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GB" sz="2800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lvl="2">
              <a:spcAft>
                <a:spcPts val="1200"/>
              </a:spcAft>
            </a:pPr>
            <a:endParaRPr lang="en-GB" sz="2800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3D1196-AC65-462C-BEC7-25DC897464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255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20"/>
    </mc:Choice>
    <mc:Fallback>
      <p:transition spd="slow" advTm="3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4B8AC5-2C23-41B0-9E1D-59B75A9D4E57}"/>
              </a:ext>
            </a:extLst>
          </p:cNvPr>
          <p:cNvSpPr/>
          <p:nvPr/>
        </p:nvSpPr>
        <p:spPr>
          <a:xfrm>
            <a:off x="-108858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 title="A text box that says 'End of Presentation'">
            <a:extLst>
              <a:ext uri="{FF2B5EF4-FFF2-40B4-BE49-F238E27FC236}">
                <a16:creationId xmlns:a16="http://schemas.microsoft.com/office/drawing/2014/main" id="{95812F66-EA21-420B-B5C3-7C83FF95660B}"/>
              </a:ext>
            </a:extLst>
          </p:cNvPr>
          <p:cNvSpPr txBox="1"/>
          <p:nvPr/>
        </p:nvSpPr>
        <p:spPr>
          <a:xfrm>
            <a:off x="3819252" y="563060"/>
            <a:ext cx="433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noProof="0" dirty="0">
                <a:latin typeface="Calibri" panose="020F0502020204030204"/>
              </a:rPr>
              <a:t>End of Presentation</a:t>
            </a:r>
            <a:endParaRPr kumimoji="0" lang="en-GB" sz="4000" b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 title="Vita Health Group Logo">
            <a:extLst>
              <a:ext uri="{FF2B5EF4-FFF2-40B4-BE49-F238E27FC236}">
                <a16:creationId xmlns:a16="http://schemas.microsoft.com/office/drawing/2014/main" id="{9F52376D-F9E2-42BE-8516-56571C079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17" y="4073629"/>
            <a:ext cx="6488566" cy="22213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D3726C-9B1E-4918-B75A-F8156B673A6E}"/>
              </a:ext>
            </a:extLst>
          </p:cNvPr>
          <p:cNvSpPr txBox="1"/>
          <p:nvPr/>
        </p:nvSpPr>
        <p:spPr>
          <a:xfrm>
            <a:off x="2470244" y="1953374"/>
            <a:ext cx="8145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/>
              <a:t>helpline.wellness@vhg.co.uk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61D419-3585-4140-BAE8-3EB5EE9C9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0"/>
    </mc:Choice>
    <mc:Fallback>
      <p:transition spd="slow" advTm="2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13.9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|1.6|2|2.1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5|0.4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207</Words>
  <Application>Microsoft Office PowerPoint</Application>
  <PresentationFormat>Widescreen</PresentationFormat>
  <Paragraphs>55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Adobe Devanagari</vt:lpstr>
      <vt:lpstr>Arial</vt:lpstr>
      <vt:lpstr>Calibri</vt:lpstr>
      <vt:lpstr>Calibri Light</vt:lpstr>
      <vt:lpstr>Gill Sans MT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Daisy Anderson</dc:creator>
  <cp:lastModifiedBy>Claire Glover</cp:lastModifiedBy>
  <cp:revision>500</cp:revision>
  <cp:lastPrinted>2018-11-20T12:22:23Z</cp:lastPrinted>
  <dcterms:created xsi:type="dcterms:W3CDTF">2018-03-09T12:58:09Z</dcterms:created>
  <dcterms:modified xsi:type="dcterms:W3CDTF">2021-03-10T12:05:39Z</dcterms:modified>
</cp:coreProperties>
</file>