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8000" cx="9144000"/>
  <p:notesSz cx="6858000" cy="9144000"/>
  <p:embeddedFontLs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104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1" roundtripDataSignature="AMtx7miwVNmjxaWftLY575teY8uxUsVA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104" orient="horz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customschemas.google.com/relationships/presentationmetadata" Target="metadata"/><Relationship Id="rId5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12e36df9e_1_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e12e36df9e_1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3" name="Google Shape;193;ge12e36df9e_1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12e36df9e_1_9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e12e36df9e_1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C5C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0" name="Google Shape;200;ge12e36df9e_1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8" name="Google Shape;208;p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1a2bee775_0_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e1a2bee775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2C5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" name="Google Shape;214;ge1a2bee775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1a2bee775_0_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e1a2bee775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2" name="Google Shape;222;ge1a2bee775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1a2bee775_0_1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e1a2bee775_0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1" name="Google Shape;231;ge1a2bee775_0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0" name="Google Shape;240;p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1e79f0f2d_0_1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e1e79f0f2d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6" name="Google Shape;246;ge1e79f0f2d_0_1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12e36df9e_1_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e12e36df9e_1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E"/>
              </a:buClr>
              <a:buSzPts val="3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4" name="Google Shape;254;ge12e36df9e_1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12e36df9e_1_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e12e36df9e_1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2C5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3" name="Google Shape;263;ge12e36df9e_1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6324871e2_0_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a6324871e2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a6324871e2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12e36df9e_1_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e12e36df9e_1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2C5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2" name="Google Shape;272;ge12e36df9e_1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12e36df9e_1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e12e36df9e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1" name="Google Shape;281;ge12e36df9e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12e36df9e_1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e12e36df9e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2C5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7" name="Google Shape;287;ge12e36df9e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12e36df9e_1_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e12e36df9e_1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6" name="Google Shape;296;ge12e36df9e_1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12e36df9e_1_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e12e36df9e_1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2C5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4" name="Google Shape;304;ge12e36df9e_1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12e36df9e_1_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e12e36df9e_1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e12e36df9e_1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e1a2bee775_0_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e1a2bee775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0" name="Google Shape;320;ge1a2bee775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1a2bee775_0_1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e1a2bee775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6" name="Google Shape;326;ge1a2bee775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1a2bee775_0_1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e1a2bee775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B56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4" name="Google Shape;334;ge1a2bee775_0_1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1e79f0f2d_0_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e1e79f0f2d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1B56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3" name="Google Shape;343;ge1e79f0f2d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1a2bee775_2_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e1a2bee775_2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0" name="Google Shape;110;ge1a2bee775_2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1a2bee775_0_1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e1a2bee775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2" name="Google Shape;352;ge1a2bee775_0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1e79f0f2d_0_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e1e79f0f2d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e1e79f0f2d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1e79f0f2d_0_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e1e79f0f2d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4" name="Google Shape;374;ge1e79f0f2d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9e8cc8d39c_0_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9e8cc8d39c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2" name="Google Shape;382;g9e8cc8d39c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1e79f0f2d_0_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e1e79f0f2d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e1e79f0f2d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e229881be3_0_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e229881be3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7" name="Google Shape;397;ge229881be3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1e79f0f2d_0_10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e1e79f0f2d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e1e79f0f2d_0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p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e229881be3_0_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ge229881be3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GB" sz="1800" u="none" strike="noStrike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 u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>
              <a:solidFill>
                <a:srgbClr val="002C5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8" name="Google Shape;428;ge229881be3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1a2bee775_2_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e1a2bee775_2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6" name="Google Shape;116;ge1a2bee775_2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229881be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6" name="Google Shape;436;ge229881be3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98dc2d26cf_0_1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98dc2d26cf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2" name="Google Shape;442;g98dc2d26cf_0_1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1a2bee775_2_1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e1a2bee775_2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02C5C"/>
              </a:solidFill>
            </a:endParaRPr>
          </a:p>
        </p:txBody>
      </p:sp>
      <p:sp>
        <p:nvSpPr>
          <p:cNvPr id="124" name="Google Shape;124;ge1a2bee775_2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1a2bee775_2_1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e1a2bee775_2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2C5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5" name="Google Shape;135;ge1a2bee775_2_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1a2bee775_2_1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e1a2bee775_2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5C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ge1a2bee775_2_1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1a2bee775_2_1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e1a2bee775_2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ge1a2bee775_2_1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1a2bee775_2_19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e1a2bee775_2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5C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e1a2bee775_2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uide Dogs Logo" id="16" name="Google Shape;16;p6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425450"/>
            <a:ext cx="1461394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 txBox="1"/>
          <p:nvPr>
            <p:ph idx="1" type="body"/>
          </p:nvPr>
        </p:nvSpPr>
        <p:spPr>
          <a:xfrm>
            <a:off x="424799" y="1327150"/>
            <a:ext cx="8294400" cy="3132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>
                <a:solidFill>
                  <a:schemeClr val="accen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6" title="Decorative"/>
          <p:cNvSpPr/>
          <p:nvPr/>
        </p:nvSpPr>
        <p:spPr>
          <a:xfrm>
            <a:off x="0" y="0"/>
            <a:ext cx="9144000" cy="6858000"/>
          </a:xfrm>
          <a:custGeom>
            <a:rect b="b" l="l" r="r" t="t"/>
            <a:pathLst>
              <a:path extrusionOk="0" h="20998" w="27997">
                <a:moveTo>
                  <a:pt x="26189" y="0"/>
                </a:moveTo>
                <a:cubicBezTo>
                  <a:pt x="26539" y="1662"/>
                  <a:pt x="26626" y="2304"/>
                  <a:pt x="26626" y="3966"/>
                </a:cubicBezTo>
                <a:cubicBezTo>
                  <a:pt x="26626" y="8983"/>
                  <a:pt x="23797" y="17498"/>
                  <a:pt x="13475" y="17498"/>
                </a:cubicBezTo>
                <a:cubicBezTo>
                  <a:pt x="9304" y="17498"/>
                  <a:pt x="6621" y="16857"/>
                  <a:pt x="3412" y="16857"/>
                </a:cubicBezTo>
                <a:cubicBezTo>
                  <a:pt x="1954" y="16857"/>
                  <a:pt x="962" y="17265"/>
                  <a:pt x="0" y="17703"/>
                </a:cubicBezTo>
                <a:cubicBezTo>
                  <a:pt x="0" y="20998"/>
                  <a:pt x="0" y="20998"/>
                  <a:pt x="0" y="20998"/>
                </a:cubicBezTo>
                <a:cubicBezTo>
                  <a:pt x="27997" y="20998"/>
                  <a:pt x="27997" y="20998"/>
                  <a:pt x="27997" y="20998"/>
                </a:cubicBezTo>
                <a:cubicBezTo>
                  <a:pt x="27997" y="0"/>
                  <a:pt x="27997" y="0"/>
                  <a:pt x="279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9" showMasterSp="0">
  <p:cSld name="Divider v9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7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7"/>
          <p:cNvSpPr/>
          <p:nvPr>
            <p:ph idx="2" type="pic"/>
          </p:nvPr>
        </p:nvSpPr>
        <p:spPr>
          <a:xfrm>
            <a:off x="4181728" y="-1"/>
            <a:ext cx="4962272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72000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Guide Dogs Logo" id="60" name="Google Shape;60;p17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image: Light background" showMasterSp="0">
  <p:cSld name="Full page image: Light background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/>
          <p:nvPr>
            <p:ph idx="2" type="pic"/>
          </p:nvPr>
        </p:nvSpPr>
        <p:spPr>
          <a:xfrm>
            <a:off x="2" y="2"/>
            <a:ext cx="9143998" cy="6857998"/>
          </a:xfrm>
          <a:prstGeom prst="rect">
            <a:avLst/>
          </a:prstGeom>
          <a:noFill/>
          <a:ln>
            <a:noFill/>
          </a:ln>
        </p:spPr>
        <p:txBody>
          <a:bodyPr anchorCtr="1" anchor="ctr" bIns="72000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3" name="Google Shape;63;p21" title="Decorative"/>
          <p:cNvSpPr txBox="1"/>
          <p:nvPr>
            <p:ph idx="11" type="ftr"/>
          </p:nvPr>
        </p:nvSpPr>
        <p:spPr>
          <a:xfrm>
            <a:off x="6346825" y="6416675"/>
            <a:ext cx="2085975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 title="Decorative"/>
          <p:cNvSpPr txBox="1"/>
          <p:nvPr>
            <p:ph idx="12" type="sldNum"/>
          </p:nvPr>
        </p:nvSpPr>
        <p:spPr>
          <a:xfrm>
            <a:off x="8432800" y="6416675"/>
            <a:ext cx="287338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3" showMasterSp="0">
  <p:cSld name="Divider v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1"/>
          <p:cNvSpPr/>
          <p:nvPr>
            <p:ph idx="2" type="pic"/>
          </p:nvPr>
        </p:nvSpPr>
        <p:spPr>
          <a:xfrm>
            <a:off x="4181728" y="-1"/>
            <a:ext cx="4962272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72000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Guide Dogs Logo" id="69" name="Google Shape;69;p11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5" showMasterSp="0">
  <p:cSld name="Divider v5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3"/>
          <p:cNvSpPr/>
          <p:nvPr>
            <p:ph idx="2" type="pic"/>
          </p:nvPr>
        </p:nvSpPr>
        <p:spPr>
          <a:xfrm>
            <a:off x="4181728" y="-1"/>
            <a:ext cx="4962272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72000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Guide Dogs Logo" id="74" name="Google Shape;74;p13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7" showMasterSp="0">
  <p:cSld name="Divider v7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5"/>
          <p:cNvSpPr/>
          <p:nvPr>
            <p:ph idx="2" type="pic"/>
          </p:nvPr>
        </p:nvSpPr>
        <p:spPr>
          <a:xfrm>
            <a:off x="4181728" y="-1"/>
            <a:ext cx="4962272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72000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Guide Dogs Logo" id="79" name="Google Shape;79;p15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6" showMasterSp="0">
  <p:cSld name="Divider v6">
    <p:bg>
      <p:bgPr>
        <a:solidFill>
          <a:schemeClr val="accent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229881be3_0_4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e229881be3_0_4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uide Dogs Logo" id="83" name="Google Shape;83;ge229881be3_0_4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10" showMasterSp="0">
  <p:cSld name="Divider v10">
    <p:bg>
      <p:bgPr>
        <a:solidFill>
          <a:schemeClr val="accent5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229881be3_0_8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e229881be3_0_8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uide Dogs Logo" id="87" name="Google Shape;87;ge229881be3_0_8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4" showMasterSp="0">
  <p:cSld name="Divider v4">
    <p:bg>
      <p:bgPr>
        <a:solidFill>
          <a:schemeClr val="accent2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229881be3_0_12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e229881be3_0_12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uide Dogs Logo" id="91" name="Google Shape;91;ge229881be3_0_12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able of contents">
  <p:cSld name="1_Table of contents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None/>
              <a:defRPr sz="22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20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21" name="Google Shape;21;p32"/>
          <p:cNvSpPr txBox="1"/>
          <p:nvPr>
            <p:ph idx="2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0" sz="2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Trebuchet MS"/>
              <a:buNone/>
              <a:defRPr b="0"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Trebuchet MS"/>
              <a:buNone/>
              <a:defRPr b="0" sz="2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Trebuchet MS"/>
              <a:buNone/>
              <a:defRPr b="0" sz="2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b="0" sz="2200">
                <a:solidFill>
                  <a:schemeClr val="lt1"/>
                </a:solidFill>
              </a:defRPr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pic>
        <p:nvPicPr>
          <p:cNvPr descr="Guide Dogs Logo" id="22" name="Google Shape;22;p32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2" title="Decorative"/>
          <p:cNvSpPr txBox="1"/>
          <p:nvPr>
            <p:ph idx="11" type="ftr"/>
          </p:nvPr>
        </p:nvSpPr>
        <p:spPr>
          <a:xfrm>
            <a:off x="6346825" y="6416675"/>
            <a:ext cx="2085975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2" title="Decorative"/>
          <p:cNvSpPr txBox="1"/>
          <p:nvPr>
            <p:ph idx="12" type="sldNum"/>
          </p:nvPr>
        </p:nvSpPr>
        <p:spPr>
          <a:xfrm>
            <a:off x="8432800" y="6416675"/>
            <a:ext cx="287338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">
          <p15:clr>
            <a:srgbClr val="FBAE40"/>
          </p15:clr>
        </p15:guide>
        <p15:guide id="2" orient="horz" pos="4104">
          <p15:clr>
            <a:srgbClr val="FBAE40"/>
          </p15:clr>
        </p15:guide>
        <p15:guide id="3" orient="horz" pos="3714">
          <p15:clr>
            <a:srgbClr val="FBAE40"/>
          </p15:clr>
        </p15:guide>
        <p15:guide id="4" orient="horz" pos="8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2" showMasterSp="0">
  <p:cSld name="Divider v2">
    <p:bg>
      <p:bgPr>
        <a:solidFill>
          <a:schemeClr val="accen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0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uide Dogs Logo" id="28" name="Google Shape;28;p10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v1">
  <p:cSld name="Title and content v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 title="Decorative"/>
          <p:cNvSpPr txBox="1"/>
          <p:nvPr>
            <p:ph idx="11" type="ftr"/>
          </p:nvPr>
        </p:nvSpPr>
        <p:spPr>
          <a:xfrm>
            <a:off x="6346825" y="6416675"/>
            <a:ext cx="2085975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 title="Decorative"/>
          <p:cNvSpPr txBox="1"/>
          <p:nvPr>
            <p:ph idx="12" type="sldNum"/>
          </p:nvPr>
        </p:nvSpPr>
        <p:spPr>
          <a:xfrm>
            <a:off x="8432800" y="6416675"/>
            <a:ext cx="287338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">
          <p15:clr>
            <a:srgbClr val="FBAE40"/>
          </p15:clr>
        </p15:guide>
        <p15:guide id="2" orient="horz" pos="4104">
          <p15:clr>
            <a:srgbClr val="FBAE40"/>
          </p15:clr>
        </p15:guide>
        <p15:guide id="3" orient="horz" pos="3714">
          <p15:clr>
            <a:srgbClr val="FBAE40"/>
          </p15:clr>
        </p15:guide>
        <p15:guide id="4" orient="horz" pos="8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accen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v8" showMasterSp="0">
  <p:cSld name="Divider v8">
    <p:bg>
      <p:bgPr>
        <a:solidFill>
          <a:schemeClr val="accent4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uide Dogs Logo" id="38" name="Google Shape;38;p16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v2" showMasterSp="0">
  <p:cSld name="Title and content v2">
    <p:bg>
      <p:bgPr>
        <a:solidFill>
          <a:schemeClr val="dk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uide Dogs Logo" id="42" name="Google Shape;42;p19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9" title="Decorative"/>
          <p:cNvSpPr txBox="1"/>
          <p:nvPr>
            <p:ph idx="11" type="ftr"/>
          </p:nvPr>
        </p:nvSpPr>
        <p:spPr>
          <a:xfrm>
            <a:off x="6346825" y="6416675"/>
            <a:ext cx="2085975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" title="Decorative"/>
          <p:cNvSpPr txBox="1"/>
          <p:nvPr>
            <p:ph idx="12" type="sldNum"/>
          </p:nvPr>
        </p:nvSpPr>
        <p:spPr>
          <a:xfrm>
            <a:off x="8432800" y="6416675"/>
            <a:ext cx="287338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">
          <p15:clr>
            <a:srgbClr val="FBAE40"/>
          </p15:clr>
        </p15:guide>
        <p15:guide id="2" orient="horz" pos="4104">
          <p15:clr>
            <a:srgbClr val="FBAE40"/>
          </p15:clr>
        </p15:guide>
        <p15:guide id="3" orient="horz" pos="3714">
          <p15:clr>
            <a:srgbClr val="FBAE40"/>
          </p15:clr>
        </p15:guide>
        <p15:guide id="4" orient="horz" pos="8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bg>
      <p:bgPr>
        <a:solidFill>
          <a:schemeClr val="dk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None/>
              <a:defRPr sz="2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sz="2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b="0"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b="0" sz="2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b="0" sz="2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None/>
              <a:defRPr b="0" sz="2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uide Dogs Logo" id="48" name="Google Shape;48;p9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 title="Decorative"/>
          <p:cNvSpPr txBox="1"/>
          <p:nvPr>
            <p:ph idx="11" type="ftr"/>
          </p:nvPr>
        </p:nvSpPr>
        <p:spPr>
          <a:xfrm>
            <a:off x="6346825" y="6416675"/>
            <a:ext cx="2085975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" title="Decorative"/>
          <p:cNvSpPr txBox="1"/>
          <p:nvPr>
            <p:ph idx="12" type="sldNum"/>
          </p:nvPr>
        </p:nvSpPr>
        <p:spPr>
          <a:xfrm>
            <a:off x="8432800" y="6416675"/>
            <a:ext cx="287338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">
          <p15:clr>
            <a:srgbClr val="FBAE40"/>
          </p15:clr>
        </p15:guide>
        <p15:guide id="2" orient="horz" pos="4104">
          <p15:clr>
            <a:srgbClr val="FBAE40"/>
          </p15:clr>
        </p15:guide>
        <p15:guide id="3" orient="horz" pos="3714">
          <p15:clr>
            <a:srgbClr val="FBAE40"/>
          </p15:clr>
        </p15:guide>
        <p15:guide id="4" orient="horz" pos="8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v1" showMasterSp="0">
  <p:cSld name="1_Divider v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 title="Decorative"/>
          <p:cNvSpPr/>
          <p:nvPr/>
        </p:nvSpPr>
        <p:spPr>
          <a:xfrm>
            <a:off x="-102" y="1"/>
            <a:ext cx="4927087" cy="6857847"/>
          </a:xfrm>
          <a:custGeom>
            <a:rect b="b" l="l" r="r" t="t"/>
            <a:pathLst>
              <a:path extrusionOk="0" h="6857847" w="492708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7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Trebuchet MS"/>
              <a:buNone/>
              <a:defRPr sz="2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None/>
              <a:defRPr sz="2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None/>
              <a:defRPr sz="22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20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54" name="Google Shape;54;p27"/>
          <p:cNvSpPr/>
          <p:nvPr>
            <p:ph idx="2" type="pic"/>
          </p:nvPr>
        </p:nvSpPr>
        <p:spPr>
          <a:xfrm>
            <a:off x="4181728" y="-1"/>
            <a:ext cx="4962272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72000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Guide Dogs Logo" id="55" name="Google Shape;55;p27" title="Guide Dogs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450" y="6197670"/>
            <a:ext cx="835932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425450" y="295198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b="1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Guide Dogs Logo" id="12" name="Google Shape;12;p5" title="Guide Dogs Logo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25451" y="6197670"/>
            <a:ext cx="827573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" title="Decorative"/>
          <p:cNvSpPr txBox="1"/>
          <p:nvPr>
            <p:ph idx="11" type="ftr"/>
          </p:nvPr>
        </p:nvSpPr>
        <p:spPr>
          <a:xfrm>
            <a:off x="6346825" y="6416675"/>
            <a:ext cx="2085975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" name="Google Shape;14;p5" title="Decorative"/>
          <p:cNvSpPr txBox="1"/>
          <p:nvPr>
            <p:ph idx="12" type="sldNum"/>
          </p:nvPr>
        </p:nvSpPr>
        <p:spPr>
          <a:xfrm>
            <a:off x="8432800" y="6416675"/>
            <a:ext cx="287338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68">
          <p15:clr>
            <a:srgbClr val="F26B43"/>
          </p15:clr>
        </p15:guide>
        <p15:guide id="2" pos="54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9zNVhLVvsPlHJDEtexeUzt_A2g0piSjT/view" TargetMode="External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RaHRacDdz0A" TargetMode="External"/><Relationship Id="rId4" Type="http://schemas.openxmlformats.org/officeDocument/2006/relationships/image" Target="../media/image2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youtube.com/watch?v=B_gOfpTEnnM" TargetMode="External"/><Relationship Id="rId4" Type="http://schemas.openxmlformats.org/officeDocument/2006/relationships/image" Target="../media/image4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drive.google.com/file/d/1w4xQrLoIGUCGLk7SNcIIuaKVxOKjur3B/view" TargetMode="External"/><Relationship Id="rId4" Type="http://schemas.openxmlformats.org/officeDocument/2006/relationships/image" Target="../media/image3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8.jpg"/><Relationship Id="rId6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jp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17.jpg"/><Relationship Id="rId5" Type="http://schemas.openxmlformats.org/officeDocument/2006/relationships/image" Target="../media/image20.png"/><Relationship Id="rId6" Type="http://schemas.openxmlformats.org/officeDocument/2006/relationships/image" Target="../media/image18.png"/><Relationship Id="rId7" Type="http://schemas.openxmlformats.org/officeDocument/2006/relationships/image" Target="../media/image13.jpg"/><Relationship Id="rId8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>
            <p:ph idx="1" type="body"/>
          </p:nvPr>
        </p:nvSpPr>
        <p:spPr>
          <a:xfrm>
            <a:off x="424800" y="1327150"/>
            <a:ext cx="7639800" cy="3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GB"/>
              <a:t>Leading the way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</a:pPr>
            <a:r>
              <a:rPr lang="en-GB"/>
              <a:t>Guide Dogs Futures webinar series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GB"/>
              <a:t>28</a:t>
            </a:r>
            <a:r>
              <a:rPr baseline="30000" lang="en-GB"/>
              <a:t>th</a:t>
            </a:r>
            <a:r>
              <a:rPr lang="en-GB"/>
              <a:t> June 2021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GB"/>
              <a:t>Hosted by: Damion Afflick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GB"/>
              <a:t>Panellists: Emma Foulds, Kirstie Bowers, Marie Orpen, Leah Hampton-O’Neil, Molly Wyatt, Simon Goodwin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6782800" y="5925550"/>
            <a:ext cx="1759500" cy="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12e36df9e_1_90"/>
          <p:cNvSpPr txBox="1"/>
          <p:nvPr>
            <p:ph idx="4294967295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 sz="3200"/>
              <a:t>It’s now easier than ever before to get in touch with us and find out about our services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96" name="Google Shape;196;ge12e36df9e_1_90"/>
          <p:cNvPicPr preferRelativeResize="0"/>
          <p:nvPr/>
        </p:nvPicPr>
        <p:blipFill rotWithShape="1">
          <a:blip r:embed="rId3">
            <a:alphaModFix/>
          </a:blip>
          <a:srcRect b="0" l="773" r="0" t="0"/>
          <a:stretch/>
        </p:blipFill>
        <p:spPr>
          <a:xfrm>
            <a:off x="1266787" y="1843325"/>
            <a:ext cx="6611725" cy="45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12e36df9e_1_97"/>
          <p:cNvSpPr txBox="1"/>
          <p:nvPr>
            <p:ph idx="4294967295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3200"/>
              <a:t>We’re helping more people with sight loss than any time in our history but we still need to do more </a:t>
            </a:r>
            <a:endParaRPr sz="3200"/>
          </a:p>
        </p:txBody>
      </p:sp>
      <p:sp>
        <p:nvSpPr>
          <p:cNvPr id="203" name="Google Shape;203;ge12e36df9e_1_97"/>
          <p:cNvSpPr txBox="1"/>
          <p:nvPr/>
        </p:nvSpPr>
        <p:spPr>
          <a:xfrm>
            <a:off x="4474025" y="1817925"/>
            <a:ext cx="4143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 help people with sight loss to live the life they choose, we must continually improve and innovate: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Operations 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Services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Volunteering </a:t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4" name="Google Shape;204;ge12e36df9e_1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450" y="1920425"/>
            <a:ext cx="3849001" cy="384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4000"/>
              <a:t>Introducing ‘The Academy’ 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1a2bee775_0_61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The Academy is our new initiative to revolutionise how we enable and create guide dog partnerships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7" name="Google Shape;217;ge1a2bee775_0_61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ge1a2bee775_0_61"/>
          <p:cNvSpPr txBox="1"/>
          <p:nvPr/>
        </p:nvSpPr>
        <p:spPr>
          <a:xfrm>
            <a:off x="425450" y="1999675"/>
            <a:ext cx="81471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The Academy’s mission is to: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Transform and accelerate the way we recruit, retain, and develop our technical staff.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Modernise recruitment and learning at Guide Dogs.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Introduce a more modern, agile and accessible way of delivering training, digital learning and virtual support.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1a2bee775_0_30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It’s an investment in technical staff, our guide dog service and in reducing waiting times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5" name="Google Shape;225;ge1a2bee775_0_30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ge1a2bee775_0_30"/>
          <p:cNvSpPr txBox="1"/>
          <p:nvPr/>
        </p:nvSpPr>
        <p:spPr>
          <a:xfrm>
            <a:off x="4088775" y="1827525"/>
            <a:ext cx="46314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The Academy will:</a:t>
            </a:r>
            <a:endParaRPr b="0" i="0" sz="2200" u="none" cap="none" strike="noStrike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Underpin our targeted growth in the guide dog service over the next five years.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Reduce waiting times for a guide dog.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Support our </a:t>
            </a: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By My Side strategy goal /</a:t>
            </a:r>
            <a:r>
              <a:rPr b="0" i="0" lang="en-GB" sz="2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ambition of creating 1,000 new guide dog partnerships per year.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Recruit and develop more than 200 new Guide Dog Trainers and Guide Dog Mobility Specialists.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Future-proof our organisation.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7" name="Google Shape;227;ge1a2bee775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450" y="2030100"/>
            <a:ext cx="3559776" cy="382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1a2bee775_0_165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We’ve started recruiting and will be adding more roles in the near future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4" name="Google Shape;234;ge1a2bee775_0_165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5" name="Google Shape;235;ge1a2bee775_0_165"/>
          <p:cNvSpPr txBox="1"/>
          <p:nvPr/>
        </p:nvSpPr>
        <p:spPr>
          <a:xfrm>
            <a:off x="425450" y="2258700"/>
            <a:ext cx="34953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Recruitment started last week - w/c 21 June 2021.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Please visit our website to find out more or to share these opportunities with friends and family.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6" name="Google Shape;236;ge1a2bee775_0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250" y="1383599"/>
            <a:ext cx="4207151" cy="495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4000"/>
              <a:t>How we’re helping more people with digital content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1e79f0f2d_0_109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We’re increasing our digital information and advice content to reach more people with sight loss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9" name="Google Shape;249;ge1e79f0f2d_0_109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" name="Google Shape;250;ge1e79f0f2d_0_109"/>
          <p:cNvSpPr txBox="1"/>
          <p:nvPr/>
        </p:nvSpPr>
        <p:spPr>
          <a:xfrm>
            <a:off x="425450" y="1999675"/>
            <a:ext cx="82944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More and more people are going online first to find information and advice.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digital information and advice (and what it’s not)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Our work to date.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Upcoming content areas for development.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12e36df9e_1_60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For adults with sight loss, we have four main content areas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7" name="Google Shape;257;ge12e36df9e_1_60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8" name="Google Shape;258;ge12e36df9e_1_60"/>
          <p:cNvSpPr txBox="1"/>
          <p:nvPr/>
        </p:nvSpPr>
        <p:spPr>
          <a:xfrm>
            <a:off x="424800" y="3977800"/>
            <a:ext cx="8294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 currently have 4 main sections for adults on the website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Eye conditions,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Making the most of your vision,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Life skills,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How technology can help me</a:t>
            </a:r>
            <a:endParaRPr b="0" i="0" sz="20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Picture of John and Jan Welsman taken from the Life Skills section of the website" id="259" name="Google Shape;259;ge12e36df9e_1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1250" y="1637000"/>
            <a:ext cx="3862799" cy="2219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12e36df9e_1_71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We also have a range of content for parents, carers and key professionals to use with Children and Young People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6" name="Google Shape;266;ge12e36df9e_1_71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7" name="Google Shape;267;ge12e36df9e_1_71"/>
          <p:cNvSpPr txBox="1"/>
          <p:nvPr/>
        </p:nvSpPr>
        <p:spPr>
          <a:xfrm>
            <a:off x="425450" y="1999675"/>
            <a:ext cx="50583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Light touch - activities that didn't need specific habilitation input.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Purpose - to help develop new skills and consolidate new learning.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Early years activity sheets </a:t>
            </a:r>
            <a:endParaRPr b="1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Linked to development journal.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babies with VI.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My Time To Play </a:t>
            </a:r>
            <a:endParaRPr b="1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Song book.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Yoga videos.</a:t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8" name="Google Shape;268;ge12e36df9e_1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3650" y="2075875"/>
            <a:ext cx="3127500" cy="31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6324871e2_0_59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Welcome to ‘Guide Dogs Futures: leading the way’</a:t>
            </a:r>
            <a:endParaRPr/>
          </a:p>
        </p:txBody>
      </p:sp>
      <p:sp>
        <p:nvSpPr>
          <p:cNvPr id="105" name="Google Shape;105;ga6324871e2_0_59"/>
          <p:cNvSpPr txBox="1"/>
          <p:nvPr>
            <p:ph idx="2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2000"/>
              <a:t>We’ll cover: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en-GB" sz="2000"/>
              <a:t>An overview of sight loss and support services 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en-GB" sz="2000"/>
              <a:t>The different ways in which Guide Dogs helps people with sight loss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en-GB" sz="2000"/>
              <a:t>Introducing ‘The Academy’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en-GB" sz="2000"/>
              <a:t>How we’re helping more people with digital content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en-GB" sz="2000"/>
              <a:t>Making it easier to ‘ask’ for help online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en-GB" sz="2000"/>
              <a:t>Coming soon: Tech for All - accessible technology for every child in the UK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en-GB" sz="2000"/>
              <a:t>Kallidus: an online learning platform for Puppy Raisers</a:t>
            </a:r>
            <a:endParaRPr sz="20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lang="en-GB" sz="2000"/>
              <a:t>Exploring how we can better nurture our volunteering community</a:t>
            </a:r>
            <a:endParaRPr sz="20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lang="en-GB" sz="2000"/>
              <a:t>Comments and questions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AutoNum type="arabicPeriod"/>
            </a:pPr>
            <a:r>
              <a:rPr lang="en-GB" sz="2000"/>
              <a:t>Close and thank you </a:t>
            </a:r>
            <a:endParaRPr sz="20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06" name="Google Shape;106;ga6324871e2_0_59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12e36df9e_1_80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We’re also expanding our Children and Young People content to meet more of their support needs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5" name="Google Shape;275;ge12e36df9e_1_80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6" name="Google Shape;276;ge12e36df9e_1_80"/>
          <p:cNvSpPr txBox="1"/>
          <p:nvPr/>
        </p:nvSpPr>
        <p:spPr>
          <a:xfrm>
            <a:off x="4771675" y="1816175"/>
            <a:ext cx="3801000" cy="3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Diverse content to meet the broad spectrum of children's different sight loss conditions and experiences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little girl and her Mum sitting together on  a sofa, enjoying our My Time to Play songbook" id="277" name="Google Shape;277;ge12e36df9e_1_80"/>
          <p:cNvPicPr preferRelativeResize="0"/>
          <p:nvPr/>
        </p:nvPicPr>
        <p:blipFill rotWithShape="1">
          <a:blip r:embed="rId3">
            <a:alphaModFix/>
          </a:blip>
          <a:srcRect b="26248" l="0" r="0" t="1153"/>
          <a:stretch/>
        </p:blipFill>
        <p:spPr>
          <a:xfrm>
            <a:off x="425451" y="1816163"/>
            <a:ext cx="4071301" cy="418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12e36df9e_1_1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4000"/>
              <a:t>Making it easier to ‘ask’ for help online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12e36df9e_1_7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We know that using 'voice' to access information is a growing trend, especially for people with sight loss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0" name="Google Shape;290;ge12e36df9e_1_7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1" name="Google Shape;291;ge12e36df9e_1_7"/>
          <p:cNvSpPr txBox="1"/>
          <p:nvPr/>
        </p:nvSpPr>
        <p:spPr>
          <a:xfrm>
            <a:off x="581850" y="1999675"/>
            <a:ext cx="50001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Our research tells us that a major pain point for people with sight loss is finding information, advice and guidance.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Voice is a growing channel for accessing info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People with sight loss already familiar with/use voice activated technology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Voice activated information will help us to extend our help and support to more people with sight loss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2" name="Google Shape;292;ge12e36df9e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0300" y="1975474"/>
            <a:ext cx="2849550" cy="365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12e36df9e_1_19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We’ve already made progress in developing technology to provide information using voice activation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9" name="Google Shape;299;ge12e36df9e_1_19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e12e36df9e_1_19"/>
          <p:cNvSpPr txBox="1"/>
          <p:nvPr/>
        </p:nvSpPr>
        <p:spPr>
          <a:xfrm>
            <a:off x="581850" y="1999675"/>
            <a:ext cx="79908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Thanks to funding from the People’s Postcode Lottery, we’ve worked on: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Content mapping and Audit - the full Guide Dogs user lifecycle – from application through to retirement.</a:t>
            </a:r>
            <a:endParaRPr b="0" i="0" sz="2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Knowledge base - to serve more use cases and user groups.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Machine learning (AI) - testing the voice skill so it grows in scale and smartness with each use.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Developed a production-ready prototype and Minimum Viable Product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12e36df9e_1_28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With the use of artificial intelligence, we’ve developed a useful source of information that’s accessible by voice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7" name="Google Shape;307;ge12e36df9e_1_28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8" name="Google Shape;308;ge12e36df9e_1_28" title="Guide Dogs chatbot demo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2688" y="1909625"/>
            <a:ext cx="5619925" cy="42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12e36df9e_1_37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Our chatbot is just the beginning of our exciting exploration into voice activated services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5" name="Google Shape;315;ge12e36df9e_1_37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6" name="Google Shape;316;ge12e36df9e_1_37"/>
          <p:cNvSpPr txBox="1"/>
          <p:nvPr/>
        </p:nvSpPr>
        <p:spPr>
          <a:xfrm>
            <a:off x="581850" y="1999675"/>
            <a:ext cx="79908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 the future, we hope to: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 chatbot/website integration.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Hand off to human support when needed.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Accept Donations.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Integration with our database for personalised approach.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Integration with social media.</a:t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01F1E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e1a2bee775_0_15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4000"/>
              <a:t>Coming soon: Tech for All - accessible technology for every child in the UK 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1a2bee775_0_110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Many families with visually impaired children don’t know about our range of services and we need to change this </a:t>
            </a:r>
            <a:endParaRPr/>
          </a:p>
        </p:txBody>
      </p:sp>
      <p:sp>
        <p:nvSpPr>
          <p:cNvPr id="329" name="Google Shape;329;ge1a2bee775_0_110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0" name="Google Shape;330;ge1a2bee775_0_110"/>
          <p:cNvSpPr txBox="1"/>
          <p:nvPr/>
        </p:nvSpPr>
        <p:spPr>
          <a:xfrm>
            <a:off x="425450" y="2258700"/>
            <a:ext cx="81366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B56"/>
              </a:buClr>
              <a:buSzPts val="2400"/>
              <a:buFont typeface="Arial"/>
              <a:buNone/>
            </a:pPr>
            <a:r>
              <a:rPr b="0" i="0" lang="en-GB" sz="2000" u="none" cap="none" strike="noStrike">
                <a:solidFill>
                  <a:srgbClr val="001B56"/>
                </a:solidFill>
                <a:latin typeface="Trebuchet MS"/>
                <a:ea typeface="Trebuchet MS"/>
                <a:cs typeface="Trebuchet MS"/>
                <a:sym typeface="Trebuchet MS"/>
              </a:rPr>
              <a:t>Every six minutes in the UK, one more person loses their sight and there are 28,000 children (under 18) who are blind or partially sighted in the UK. </a:t>
            </a:r>
            <a:endParaRPr b="0" i="0" sz="2000" u="none" cap="none" strike="noStrike">
              <a:solidFill>
                <a:srgbClr val="001B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1B56"/>
              </a:buClr>
              <a:buSzPts val="2400"/>
              <a:buFont typeface="Arial"/>
              <a:buNone/>
            </a:pPr>
            <a:r>
              <a:rPr b="0" i="0" lang="en-GB" sz="2000" u="none" cap="none" strike="noStrike">
                <a:solidFill>
                  <a:srgbClr val="001B56"/>
                </a:solidFill>
                <a:latin typeface="Trebuchet MS"/>
                <a:ea typeface="Trebuchet MS"/>
                <a:cs typeface="Trebuchet MS"/>
                <a:sym typeface="Trebuchet MS"/>
              </a:rPr>
              <a:t>Guide Dogs exists to help people with sight loss, and their families, from the day they’re born.</a:t>
            </a:r>
            <a:endParaRPr b="0" i="0" sz="2000" u="none" cap="none" strike="noStrike">
              <a:solidFill>
                <a:srgbClr val="001B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1B56"/>
              </a:buClr>
              <a:buSzPts val="2400"/>
              <a:buFont typeface="Arial"/>
              <a:buNone/>
            </a:pPr>
            <a:r>
              <a:rPr b="0" i="0" lang="en-GB" sz="2000" u="none" cap="none" strike="noStrike">
                <a:solidFill>
                  <a:srgbClr val="001B56"/>
                </a:solidFill>
                <a:latin typeface="Trebuchet MS"/>
                <a:ea typeface="Trebuchet MS"/>
                <a:cs typeface="Trebuchet MS"/>
                <a:sym typeface="Trebuchet MS"/>
              </a:rPr>
              <a:t>We are the number 1 provider of services and the largest sole employer of specialists dedicated to helping children and young people with a vision impairment.</a:t>
            </a:r>
            <a:endParaRPr b="0" i="0" sz="2000" u="none" cap="none" strike="noStrike">
              <a:solidFill>
                <a:srgbClr val="001B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1B56"/>
              </a:buClr>
              <a:buSzPts val="2400"/>
              <a:buFont typeface="Arial"/>
              <a:buNone/>
            </a:pPr>
            <a:r>
              <a:rPr b="0" i="0" lang="en-GB" sz="2000" u="none" cap="none" strike="noStrike">
                <a:solidFill>
                  <a:srgbClr val="001B56"/>
                </a:solidFill>
                <a:latin typeface="Trebuchet MS"/>
                <a:ea typeface="Trebuchet MS"/>
                <a:cs typeface="Trebuchet MS"/>
                <a:sym typeface="Trebuchet MS"/>
              </a:rPr>
              <a:t>But our range of services only reach approximately 4% of children and young people today – we must reach more.</a:t>
            </a:r>
            <a:endParaRPr b="0" i="0" sz="2000" u="none" cap="none" strike="noStrike">
              <a:solidFill>
                <a:srgbClr val="001B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1a2bee775_0_141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Our Tech for All pilot will allow us to reach more children to support them along their sight loss journeys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7" name="Google Shape;337;ge1a2bee775_0_141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8" name="Google Shape;338;ge1a2bee775_0_141"/>
          <p:cNvSpPr txBox="1"/>
          <p:nvPr/>
        </p:nvSpPr>
        <p:spPr>
          <a:xfrm>
            <a:off x="3753000" y="1910450"/>
            <a:ext cx="49671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 know from our research that technology can completely transform the ability of children with sight loss to live independently and well.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 will pilot a new service to provide free accessible technology to all children with vision impairment aged 3-18 in the UK to use outside of school.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 partnership with BT and Apple, devices will be purchased on-demand and at a discount. 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person and person looking at a tablet&#10;&#10;Description automatically generated with medium confidence" id="339" name="Google Shape;339;ge1a2bee775_0_141"/>
          <p:cNvPicPr preferRelativeResize="0"/>
          <p:nvPr/>
        </p:nvPicPr>
        <p:blipFill rotWithShape="1">
          <a:blip r:embed="rId3">
            <a:alphaModFix/>
          </a:blip>
          <a:srcRect b="0" l="8442" r="24551" t="0"/>
          <a:stretch/>
        </p:blipFill>
        <p:spPr>
          <a:xfrm>
            <a:off x="425450" y="2062975"/>
            <a:ext cx="3048000" cy="25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e1e79f0f2d_0_16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Tech for All will help children to learn invaluable digital skills, connect with others and more Guide Dogs services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6" name="Google Shape;346;ge1e79f0f2d_0_16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7" name="Google Shape;347;ge1e79f0f2d_0_16"/>
          <p:cNvSpPr txBox="1"/>
          <p:nvPr/>
        </p:nvSpPr>
        <p:spPr>
          <a:xfrm>
            <a:off x="425450" y="1916150"/>
            <a:ext cx="4528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All products are by Apple, the leaders in accessible technology.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digital learning programme to ensure they get the most out of their technology.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B56"/>
              </a:buClr>
              <a:buSzPts val="24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The service will allow us the opportunity to also let families know about the other life-changing services we can provide to children beyond a guide dog. </a:t>
            </a:r>
            <a:endParaRPr b="0" i="0" sz="2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ge1e79f0f2d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5800" y="1992350"/>
            <a:ext cx="3349951" cy="409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1a2bee775_2_83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4000"/>
              <a:t>An overview of sight loss and support services </a:t>
            </a:r>
            <a:endParaRPr sz="4000"/>
          </a:p>
          <a:p>
            <a:pPr indent="0" lvl="0" marL="8999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e1a2bee775_0_124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But don't take our word for it, here's Will whose life changed since receiving an iPad </a:t>
            </a:r>
            <a:endParaRPr/>
          </a:p>
        </p:txBody>
      </p:sp>
      <p:sp>
        <p:nvSpPr>
          <p:cNvPr id="355" name="Google Shape;355;ge1a2bee775_0_124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6" name="Google Shape;356;ge1a2bee775_0_124" title="Will | Tech For All | Accessible Versio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0050" y="1523050"/>
            <a:ext cx="6043900" cy="453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e1e79f0f2d_0_44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The pilot launches in July 2021 and will be supported by a marketing campaign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sz="1600">
              <a:solidFill>
                <a:srgbClr val="151E5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3" name="Google Shape;363;ge1e79f0f2d_0_44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graphical user interface&#10;&#10;Description automatically generated" id="364" name="Google Shape;364;ge1e79f0f2d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7693" y="4544700"/>
            <a:ext cx="1176581" cy="1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e1e79f0f2d_0_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6410" y="3081438"/>
            <a:ext cx="3533439" cy="14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e1e79f0f2d_0_44"/>
          <p:cNvSpPr txBox="1"/>
          <p:nvPr/>
        </p:nvSpPr>
        <p:spPr>
          <a:xfrm>
            <a:off x="5186425" y="1875750"/>
            <a:ext cx="3533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001B56"/>
                </a:solidFill>
                <a:latin typeface="Trebuchet MS"/>
                <a:ea typeface="Trebuchet MS"/>
                <a:cs typeface="Trebuchet MS"/>
                <a:sym typeface="Trebuchet MS"/>
              </a:rPr>
              <a:t>Visit the Guide Dogs website for more information and to apply.</a:t>
            </a:r>
            <a:endParaRPr b="1" i="0" sz="2000" u="none" cap="none" strike="noStrike">
              <a:solidFill>
                <a:srgbClr val="001B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7" name="Google Shape;367;ge1e79f0f2d_0_44"/>
          <p:cNvSpPr txBox="1"/>
          <p:nvPr/>
        </p:nvSpPr>
        <p:spPr>
          <a:xfrm>
            <a:off x="425450" y="1875750"/>
            <a:ext cx="4458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001B56"/>
                </a:solidFill>
                <a:latin typeface="Trebuchet MS"/>
                <a:ea typeface="Trebuchet MS"/>
                <a:cs typeface="Trebuchet MS"/>
                <a:sym typeface="Trebuchet MS"/>
              </a:rPr>
              <a:t>Raise awareness in professional magazines, hospitals and online.</a:t>
            </a:r>
            <a:endParaRPr b="1" i="0" sz="2000" u="none" cap="none" strike="noStrike">
              <a:solidFill>
                <a:srgbClr val="001B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picture containing text, person, computer&#10;&#10;Description automatically generated" id="368" name="Google Shape;368;ge1e79f0f2d_0_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450" y="2861100"/>
            <a:ext cx="2118826" cy="148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monitor, screen, screenshot&#10;&#10;Description automatically generated" id="369" name="Google Shape;369;ge1e79f0f2d_0_44"/>
          <p:cNvPicPr preferRelativeResize="0"/>
          <p:nvPr/>
        </p:nvPicPr>
        <p:blipFill rotWithShape="1">
          <a:blip r:embed="rId6">
            <a:alphaModFix/>
          </a:blip>
          <a:srcRect b="13745" l="29459" r="29423" t="13520"/>
          <a:stretch/>
        </p:blipFill>
        <p:spPr>
          <a:xfrm>
            <a:off x="2673050" y="2861100"/>
            <a:ext cx="2211326" cy="22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e1e79f0f2d_0_44"/>
          <p:cNvSpPr txBox="1"/>
          <p:nvPr/>
        </p:nvSpPr>
        <p:spPr>
          <a:xfrm>
            <a:off x="5186425" y="5392100"/>
            <a:ext cx="3533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i="0" lang="en-GB" sz="2000" u="none" cap="none" strike="noStrike">
                <a:solidFill>
                  <a:srgbClr val="001B56"/>
                </a:solidFill>
                <a:latin typeface="Trebuchet MS"/>
                <a:ea typeface="Trebuchet MS"/>
                <a:cs typeface="Trebuchet MS"/>
                <a:sym typeface="Trebuchet MS"/>
              </a:rPr>
              <a:t>Applications will open in July and close in December 2021.</a:t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1e79f0f2d_0_52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In the meantime, we’ve published a Q&amp;A video which we hope will answer some of your questions at this time</a:t>
            </a:r>
            <a:endParaRPr/>
          </a:p>
        </p:txBody>
      </p:sp>
      <p:sp>
        <p:nvSpPr>
          <p:cNvPr id="377" name="Google Shape;377;ge1e79f0f2d_0_52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8" name="Google Shape;378;ge1e79f0f2d_0_52" title="Tech for All | Accessible Version | Guide Dog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0325" y="1870325"/>
            <a:ext cx="5883350" cy="441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9e8cc8d39c_0_24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4000"/>
              <a:t>Kallidus: an online learning platform for Puppy Raisers  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1e79f0f2d_0_89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/>
              <a:t>Puppy Raising for Excellent Partnerships is our new standard way for raising puppies and will be supported by e-learning</a:t>
            </a:r>
            <a:endParaRPr/>
          </a:p>
        </p:txBody>
      </p:sp>
      <p:sp>
        <p:nvSpPr>
          <p:cNvPr id="391" name="Google Shape;391;ge1e79f0f2d_0_89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2" name="Google Shape;392;ge1e79f0f2d_0_89"/>
          <p:cNvSpPr txBox="1"/>
          <p:nvPr>
            <p:ph idx="2" type="body"/>
          </p:nvPr>
        </p:nvSpPr>
        <p:spPr>
          <a:xfrm>
            <a:off x="424150" y="2023675"/>
            <a:ext cx="4245900" cy="3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4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44000"/>
              <a:buNone/>
            </a:pPr>
            <a:r>
              <a:rPr b="0" lang="en-GB" sz="5000"/>
              <a:t>PREP is based on four key principles which bring together new and existing learning and techniques into an easy-to-follow programme of e-learning (Kallidus) and puppy classes.</a:t>
            </a:r>
            <a:endParaRPr b="0" sz="5000"/>
          </a:p>
          <a:p>
            <a:pPr indent="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75789"/>
              <a:buNone/>
            </a:pPr>
            <a:r>
              <a:t/>
            </a:r>
            <a:endParaRPr b="0" sz="5000"/>
          </a:p>
          <a:p>
            <a:pPr indent="-2286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t/>
            </a:r>
            <a:endParaRPr sz="11200"/>
          </a:p>
          <a:p>
            <a:pPr indent="-2286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420"/>
              <a:buNone/>
            </a:pPr>
            <a:r>
              <a:t/>
            </a:r>
            <a:endParaRPr/>
          </a:p>
        </p:txBody>
      </p:sp>
      <p:pic>
        <p:nvPicPr>
          <p:cNvPr id="393" name="Google Shape;393;ge1e79f0f2d_0_89"/>
          <p:cNvPicPr preferRelativeResize="0"/>
          <p:nvPr/>
        </p:nvPicPr>
        <p:blipFill rotWithShape="1">
          <a:blip r:embed="rId3">
            <a:alphaModFix/>
          </a:blip>
          <a:srcRect b="5684" l="33859" r="35138" t="19121"/>
          <a:stretch/>
        </p:blipFill>
        <p:spPr>
          <a:xfrm>
            <a:off x="4882324" y="2023675"/>
            <a:ext cx="3550474" cy="41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e229881be3_0_44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So, what does Kallidus look like? Here’s a short demonstration </a:t>
            </a:r>
            <a:endParaRPr/>
          </a:p>
        </p:txBody>
      </p:sp>
      <p:sp>
        <p:nvSpPr>
          <p:cNvPr id="400" name="Google Shape;400;ge229881be3_0_44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1" name="Google Shape;401;ge229881be3_0_44" title="Kallidus walkthrough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383599"/>
            <a:ext cx="8839200" cy="44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e1e79f0f2d_0_100"/>
          <p:cNvSpPr txBox="1"/>
          <p:nvPr>
            <p:ph idx="4294967295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3200"/>
              <a:t>There’s now a wealth of information and resources available on Kallidus for Puppy Raisers </a:t>
            </a:r>
            <a:endParaRPr sz="3200"/>
          </a:p>
        </p:txBody>
      </p:sp>
      <p:sp>
        <p:nvSpPr>
          <p:cNvPr id="408" name="Google Shape;408;ge1e79f0f2d_0_100"/>
          <p:cNvSpPr txBox="1"/>
          <p:nvPr>
            <p:ph idx="4294967295" type="body"/>
          </p:nvPr>
        </p:nvSpPr>
        <p:spPr>
          <a:xfrm>
            <a:off x="424150" y="1895700"/>
            <a:ext cx="5069400" cy="4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27399"/>
              <a:buFont typeface="Arial"/>
              <a:buNone/>
            </a:pPr>
            <a:r>
              <a:rPr b="0" lang="en-GB" sz="8026"/>
              <a:t>The benefits of using Kallidus for raising puppies:</a:t>
            </a:r>
            <a:endParaRPr b="0" sz="8026"/>
          </a:p>
          <a:p>
            <a:pPr indent="-356059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b="0" lang="en-GB" sz="8026"/>
              <a:t>Receive the latest information.</a:t>
            </a:r>
            <a:endParaRPr b="0" sz="8026"/>
          </a:p>
          <a:p>
            <a:pPr indent="-356103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99987"/>
              <a:buChar char="•"/>
            </a:pPr>
            <a:r>
              <a:rPr b="0" lang="en-GB" sz="8026"/>
              <a:t>A flexible and accessible approach to learning.</a:t>
            </a:r>
            <a:endParaRPr b="0" sz="8026"/>
          </a:p>
          <a:p>
            <a:pPr indent="-356103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99987"/>
              <a:buChar char="•"/>
            </a:pPr>
            <a:r>
              <a:rPr b="0" lang="en-GB" sz="8026"/>
              <a:t>Focused resources that provide person-centred learning.</a:t>
            </a:r>
            <a:endParaRPr b="0" sz="8026"/>
          </a:p>
          <a:p>
            <a:pPr indent="-356103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99987"/>
              <a:buChar char="•"/>
            </a:pPr>
            <a:r>
              <a:rPr b="0" lang="en-GB" sz="8026"/>
              <a:t>Tracked learning, enabling relevant and timely support.</a:t>
            </a:r>
            <a:endParaRPr b="0" sz="8026"/>
          </a:p>
          <a:p>
            <a:pPr indent="-356103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99987"/>
              <a:buChar char="•"/>
            </a:pPr>
            <a:r>
              <a:rPr b="0" lang="en-GB" sz="8026"/>
              <a:t>Video support available (step-by-step) alongside guidance.</a:t>
            </a:r>
            <a:endParaRPr b="0" sz="8026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09" name="Google Shape;409;ge1e79f0f2d_0_100"/>
          <p:cNvPicPr preferRelativeResize="0"/>
          <p:nvPr/>
        </p:nvPicPr>
        <p:blipFill rotWithShape="1">
          <a:blip r:embed="rId3">
            <a:alphaModFix/>
          </a:blip>
          <a:srcRect b="5661" l="34091" r="36425" t="19144"/>
          <a:stretch/>
        </p:blipFill>
        <p:spPr>
          <a:xfrm>
            <a:off x="5650850" y="1674125"/>
            <a:ext cx="1650173" cy="236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e1e79f0f2d_0_100"/>
          <p:cNvPicPr preferRelativeResize="0"/>
          <p:nvPr/>
        </p:nvPicPr>
        <p:blipFill rotWithShape="1">
          <a:blip r:embed="rId4">
            <a:alphaModFix/>
          </a:blip>
          <a:srcRect b="15717" l="33935" r="35427" t="18657"/>
          <a:stretch/>
        </p:blipFill>
        <p:spPr>
          <a:xfrm>
            <a:off x="6648225" y="4206150"/>
            <a:ext cx="1803576" cy="217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2"/>
          <p:cNvSpPr txBox="1"/>
          <p:nvPr>
            <p:ph idx="1" type="body"/>
          </p:nvPr>
        </p:nvSpPr>
        <p:spPr>
          <a:xfrm>
            <a:off x="424799" y="1327150"/>
            <a:ext cx="4147201" cy="457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/>
              <a:t>Exploring how we can better nurture our volunteering community 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/>
          <p:nvPr/>
        </p:nvSpPr>
        <p:spPr>
          <a:xfrm>
            <a:off x="425056" y="2303050"/>
            <a:ext cx="4409400" cy="355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3"/>
          <p:cNvSpPr txBox="1"/>
          <p:nvPr>
            <p:ph idx="2" type="body"/>
          </p:nvPr>
        </p:nvSpPr>
        <p:spPr>
          <a:xfrm>
            <a:off x="593650" y="2591175"/>
            <a:ext cx="4055700" cy="30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en-GB" sz="2000"/>
              <a:t>Our community hub pilot is looking at how to: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0" lang="en-GB" sz="2000"/>
              <a:t>Create a volunteer-centric and volunteer-led style of volunteering.</a:t>
            </a:r>
            <a:endParaRPr b="0"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0" lang="en-GB" sz="2000"/>
              <a:t>Create closer links between volunteers, staff support and volunteer-led services. </a:t>
            </a:r>
            <a:endParaRPr b="0"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2000"/>
          </a:p>
        </p:txBody>
      </p:sp>
      <p:sp>
        <p:nvSpPr>
          <p:cNvPr id="423" name="Google Shape;423;p43"/>
          <p:cNvSpPr txBox="1"/>
          <p:nvPr/>
        </p:nvSpPr>
        <p:spPr>
          <a:xfrm>
            <a:off x="424150" y="276078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 help bring volunteers closer, we’re developing a more nurturing, supportive and community-based way of volunteering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7225" y="2338875"/>
            <a:ext cx="3521276" cy="352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e229881be3_0_16"/>
          <p:cNvSpPr/>
          <p:nvPr/>
        </p:nvSpPr>
        <p:spPr>
          <a:xfrm>
            <a:off x="3620525" y="2303050"/>
            <a:ext cx="4641000" cy="331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e229881be3_0_16"/>
          <p:cNvSpPr txBox="1"/>
          <p:nvPr>
            <p:ph idx="2" type="body"/>
          </p:nvPr>
        </p:nvSpPr>
        <p:spPr>
          <a:xfrm>
            <a:off x="3790425" y="2514975"/>
            <a:ext cx="4302600" cy="29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0" lang="en-GB" sz="2000"/>
              <a:t>Develop and improve our range of volunteering opportunities.</a:t>
            </a:r>
            <a:endParaRPr b="0"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0" lang="en-GB" sz="2000"/>
              <a:t>Provide different ways to get involved with us.</a:t>
            </a:r>
            <a:endParaRPr b="0"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0" lang="en-GB" sz="2000"/>
              <a:t>Improve our support and recognition of volunteers. </a:t>
            </a:r>
            <a:endParaRPr b="0"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0" lang="en-GB" sz="2000"/>
              <a:t>Test direct communications between volunteers by using Microsoft Teams.</a:t>
            </a:r>
            <a:endParaRPr b="0" sz="2000"/>
          </a:p>
        </p:txBody>
      </p:sp>
      <p:sp>
        <p:nvSpPr>
          <p:cNvPr id="432" name="Google Shape;432;ge229881be3_0_16"/>
          <p:cNvSpPr txBox="1"/>
          <p:nvPr/>
        </p:nvSpPr>
        <p:spPr>
          <a:xfrm>
            <a:off x="424150" y="276078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Our community hub pilot is exploring how to improve the volunteer experience and the use of technology between volunteers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D2-3144.jpg" id="433" name="Google Shape;433;ge229881be3_0_16" title="GD2-314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8825" y="2303050"/>
            <a:ext cx="2215974" cy="33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1a2bee775_2_89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Sight loss can affect anyone, at anytime </a:t>
            </a:r>
            <a:endParaRPr/>
          </a:p>
        </p:txBody>
      </p:sp>
      <p:sp>
        <p:nvSpPr>
          <p:cNvPr id="119" name="Google Shape;119;ge1a2bee775_2_89"/>
          <p:cNvSpPr txBox="1"/>
          <p:nvPr>
            <p:ph idx="2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rebuchet MS"/>
              <a:buAutoNum type="arabicPeriod"/>
            </a:pPr>
            <a:r>
              <a:rPr b="0" lang="en-GB" sz="2200"/>
              <a:t>Every six minutes in the UK, one more person loses their sight </a:t>
            </a:r>
            <a:endParaRPr b="0"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rebuchet MS"/>
              <a:buAutoNum type="arabicPeriod"/>
            </a:pPr>
            <a:r>
              <a:rPr b="0" lang="en-GB" sz="2200"/>
              <a:t>Every day, 250 more people join the 2 million already living with sight loss</a:t>
            </a:r>
            <a:endParaRPr b="0"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rebuchet MS"/>
              <a:buAutoNum type="arabicPeriod"/>
            </a:pPr>
            <a:r>
              <a:rPr b="0" lang="en-GB" sz="2200"/>
              <a:t>And this number is set to double by 2050</a:t>
            </a:r>
            <a:endParaRPr b="0"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2200"/>
          </a:p>
        </p:txBody>
      </p:sp>
      <p:sp>
        <p:nvSpPr>
          <p:cNvPr id="120" name="Google Shape;120;ge1a2bee775_2_89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229881be3_0_0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/>
              <a:t>Questions and Comments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8dc2d26cf_0_186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>
                <a:solidFill>
                  <a:schemeClr val="accent1"/>
                </a:solidFill>
              </a:rPr>
              <a:t>Thank you for joining us today!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45" name="Google Shape;445;g98dc2d26cf_0_186"/>
          <p:cNvSpPr txBox="1"/>
          <p:nvPr>
            <p:ph idx="2" type="body"/>
          </p:nvPr>
        </p:nvSpPr>
        <p:spPr>
          <a:xfrm>
            <a:off x="425450" y="1329994"/>
            <a:ext cx="82944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lang="en-GB" sz="2800"/>
              <a:t>Details of the next Guide Dogs Futures webinar will be published on the Volunteer Information Point and in The Guide e-newsletter.</a:t>
            </a:r>
            <a:endParaRPr b="0" sz="2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lang="en-GB" sz="2800"/>
              <a:t>Any questions? </a:t>
            </a:r>
            <a:endParaRPr b="0" sz="2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lang="en-GB" sz="2800"/>
              <a:t>Email: GuideDogsFutures@guidedogs.org.uk  </a:t>
            </a:r>
            <a:endParaRPr b="0" sz="2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2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b="0" lang="en-GB" sz="2800"/>
              <a:t>Document Ends.</a:t>
            </a:r>
            <a:endParaRPr b="0" sz="2800"/>
          </a:p>
        </p:txBody>
      </p:sp>
      <p:sp>
        <p:nvSpPr>
          <p:cNvPr id="446" name="Google Shape;446;g98dc2d26cf_0_186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1a2bee775_2_103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Everyone’s sight loss journey is different, including their support needs </a:t>
            </a:r>
            <a:endParaRPr/>
          </a:p>
        </p:txBody>
      </p:sp>
      <p:sp>
        <p:nvSpPr>
          <p:cNvPr id="127" name="Google Shape;127;ge1a2bee775_2_103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8" name="Google Shape;128;ge1a2bee775_2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4700" y="2393325"/>
            <a:ext cx="1844823" cy="276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e1a2bee775_2_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9400" y="2890804"/>
            <a:ext cx="2492313" cy="165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e1a2bee775_2_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450" y="2726550"/>
            <a:ext cx="1310062" cy="19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e1a2bee775_2_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02500" y="2355726"/>
            <a:ext cx="1844826" cy="27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1a2bee775_2_125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In the last 50 years, sight loss support services have grown in response to the wide-ranging needs of people with a visual impairment </a:t>
            </a:r>
            <a:endParaRPr/>
          </a:p>
        </p:txBody>
      </p:sp>
      <p:sp>
        <p:nvSpPr>
          <p:cNvPr id="138" name="Google Shape;138;ge1a2bee775_2_125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9" name="Google Shape;139;ge1a2bee775_2_125"/>
          <p:cNvSpPr/>
          <p:nvPr/>
        </p:nvSpPr>
        <p:spPr>
          <a:xfrm>
            <a:off x="349250" y="2510500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Isolation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" name="Google Shape;140;ge1a2bee775_2_125"/>
          <p:cNvSpPr/>
          <p:nvPr/>
        </p:nvSpPr>
        <p:spPr>
          <a:xfrm>
            <a:off x="2342175" y="2551525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Independence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" name="Google Shape;141;ge1a2bee775_2_125"/>
          <p:cNvSpPr/>
          <p:nvPr/>
        </p:nvSpPr>
        <p:spPr>
          <a:xfrm>
            <a:off x="4335100" y="2551525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Reading materials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" name="Google Shape;142;ge1a2bee775_2_125"/>
          <p:cNvSpPr/>
          <p:nvPr/>
        </p:nvSpPr>
        <p:spPr>
          <a:xfrm>
            <a:off x="6275275" y="2548600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Information &amp; advice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3" name="Google Shape;143;ge1a2bee775_2_125"/>
          <p:cNvSpPr/>
          <p:nvPr/>
        </p:nvSpPr>
        <p:spPr>
          <a:xfrm>
            <a:off x="985575" y="3635925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Mobility skills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" name="Google Shape;144;ge1a2bee775_2_125"/>
          <p:cNvSpPr/>
          <p:nvPr/>
        </p:nvSpPr>
        <p:spPr>
          <a:xfrm>
            <a:off x="2978500" y="3635925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Digital inclusion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5" name="Google Shape;145;ge1a2bee775_2_125"/>
          <p:cNvSpPr/>
          <p:nvPr/>
        </p:nvSpPr>
        <p:spPr>
          <a:xfrm>
            <a:off x="4971425" y="3635925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 groups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6" name="Google Shape;146;ge1a2bee775_2_125"/>
          <p:cNvSpPr/>
          <p:nvPr/>
        </p:nvSpPr>
        <p:spPr>
          <a:xfrm>
            <a:off x="6964350" y="3635925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Entertainment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" name="Google Shape;147;ge1a2bee775_2_125"/>
          <p:cNvSpPr/>
          <p:nvPr/>
        </p:nvSpPr>
        <p:spPr>
          <a:xfrm>
            <a:off x="343375" y="4802000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Reasonable adjustments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8" name="Google Shape;148;ge1a2bee775_2_125"/>
          <p:cNvSpPr/>
          <p:nvPr/>
        </p:nvSpPr>
        <p:spPr>
          <a:xfrm>
            <a:off x="2265975" y="4802000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Emotional support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" name="Google Shape;149;ge1a2bee775_2_125"/>
          <p:cNvSpPr/>
          <p:nvPr/>
        </p:nvSpPr>
        <p:spPr>
          <a:xfrm>
            <a:off x="4258900" y="4807850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Mental health &amp; wellbeing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" name="Google Shape;150;ge1a2bee775_2_125"/>
          <p:cNvSpPr/>
          <p:nvPr/>
        </p:nvSpPr>
        <p:spPr>
          <a:xfrm>
            <a:off x="6251825" y="4802000"/>
            <a:ext cx="1737600" cy="936000"/>
          </a:xfrm>
          <a:prstGeom prst="round1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Assistive technology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1a2bee775_2_171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In recognition of people’s various support needs, sight loss organisations have diversified their services and improved the ‘customer’ experience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57" name="Google Shape;157;ge1a2bee775_2_171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ge1a2bee775_2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9300" y="2720125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e1a2bee775_2_1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450" y="2720127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e1a2bee775_2_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0000" y="2730175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e1a2bee775_2_1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3150" y="2720125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e1a2bee775_2_1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29450" y="2730175"/>
            <a:ext cx="936000" cy="9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e1a2bee775_2_171"/>
          <p:cNvSpPr txBox="1"/>
          <p:nvPr/>
        </p:nvSpPr>
        <p:spPr>
          <a:xfrm>
            <a:off x="244100" y="4006000"/>
            <a:ext cx="17343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Person-centred approach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4" name="Google Shape;164;ge1a2bee775_2_171"/>
          <p:cNvSpPr txBox="1"/>
          <p:nvPr/>
        </p:nvSpPr>
        <p:spPr>
          <a:xfrm>
            <a:off x="2119300" y="4006000"/>
            <a:ext cx="12768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Options for different services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5" name="Google Shape;165;ge1a2bee775_2_171"/>
          <p:cNvSpPr txBox="1"/>
          <p:nvPr/>
        </p:nvSpPr>
        <p:spPr>
          <a:xfrm>
            <a:off x="3642750" y="4006000"/>
            <a:ext cx="14436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Accessible information &amp; guidance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Google Shape;166;ge1a2bee775_2_171"/>
          <p:cNvSpPr txBox="1"/>
          <p:nvPr/>
        </p:nvSpPr>
        <p:spPr>
          <a:xfrm>
            <a:off x="5390775" y="4006000"/>
            <a:ext cx="16320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Connections or companionship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" name="Google Shape;167;ge1a2bee775_2_171"/>
          <p:cNvSpPr txBox="1"/>
          <p:nvPr/>
        </p:nvSpPr>
        <p:spPr>
          <a:xfrm>
            <a:off x="7429450" y="4032750"/>
            <a:ext cx="14436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Ongoing support</a:t>
            </a:r>
            <a:endParaRPr b="1" i="0" sz="1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1a2bee775_2_187"/>
          <p:cNvSpPr txBox="1"/>
          <p:nvPr>
            <p:ph idx="1" type="body"/>
          </p:nvPr>
        </p:nvSpPr>
        <p:spPr>
          <a:xfrm>
            <a:off x="424799" y="1327150"/>
            <a:ext cx="4147200" cy="4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8999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4000"/>
              <a:t>The different ways in which Guide Dogs helps people with sight loss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1a2bee775_2_192"/>
          <p:cNvSpPr txBox="1"/>
          <p:nvPr>
            <p:ph idx="1" type="body"/>
          </p:nvPr>
        </p:nvSpPr>
        <p:spPr>
          <a:xfrm>
            <a:off x="425450" y="295199"/>
            <a:ext cx="82944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We’ve been helping people with sight loss for 90 years - introducing new services and ways of providing support </a:t>
            </a:r>
            <a:endParaRPr/>
          </a:p>
        </p:txBody>
      </p:sp>
      <p:sp>
        <p:nvSpPr>
          <p:cNvPr id="180" name="Google Shape;180;ge1a2bee775_2_192"/>
          <p:cNvSpPr txBox="1"/>
          <p:nvPr>
            <p:ph idx="12" type="sldNum"/>
          </p:nvPr>
        </p:nvSpPr>
        <p:spPr>
          <a:xfrm>
            <a:off x="8432800" y="6416675"/>
            <a:ext cx="287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1" name="Google Shape;181;ge1a2bee775_2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450" y="4392250"/>
            <a:ext cx="2809750" cy="158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e1a2bee775_2_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2900" y="1942476"/>
            <a:ext cx="1765498" cy="226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e1a2bee775_2_1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6134" y="4381750"/>
            <a:ext cx="2333028" cy="160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e1a2bee775_2_1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606177" y="2822025"/>
            <a:ext cx="2333025" cy="1312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chester_3076_2000px.jpg" id="185" name="Google Shape;185;ge1a2bee775_2_192" title="Manchester_3076_2000px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050" y="1942475"/>
            <a:ext cx="1515340" cy="2269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_A9A1523.jpg" id="186" name="Google Shape;186;ge1a2bee775_2_192" title="_A9A1523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3438587" y="4404826"/>
            <a:ext cx="2333025" cy="15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e1a2bee775_2_19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34350" y="1966900"/>
            <a:ext cx="2224126" cy="222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e1a2bee775_2_19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910075" y="4383375"/>
            <a:ext cx="2690035" cy="167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e1a2bee775_2_19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08700" y="1942475"/>
            <a:ext cx="1515350" cy="227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58">
      <a:dk1>
        <a:srgbClr val="002C5C"/>
      </a:dk1>
      <a:lt1>
        <a:srgbClr val="FFFFFF"/>
      </a:lt1>
      <a:dk2>
        <a:srgbClr val="000000"/>
      </a:dk2>
      <a:lt2>
        <a:srgbClr val="A32C20"/>
      </a:lt2>
      <a:accent1>
        <a:srgbClr val="FFDE7F"/>
      </a:accent1>
      <a:accent2>
        <a:srgbClr val="8FD8FF"/>
      </a:accent2>
      <a:accent3>
        <a:srgbClr val="E8ED47"/>
      </a:accent3>
      <a:accent4>
        <a:srgbClr val="FFAA71"/>
      </a:accent4>
      <a:accent5>
        <a:srgbClr val="FFA3C8"/>
      </a:accent5>
      <a:accent6>
        <a:srgbClr val="743C8C"/>
      </a:accent6>
      <a:hlink>
        <a:srgbClr val="002B5B"/>
      </a:hlink>
      <a:folHlink>
        <a:srgbClr val="FFDE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2020-03-30T08:10:14Z</dcterms:created>
  <dc:creator>Microsoft Office 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0x01010015520CBE9732734383ACECD7AC2C59A1</vt:lpwstr>
  </property>
</Properties>
</file>