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embeddedFontLs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04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0" roundtripDataSignature="AMtx7mgwrE44jKnkDzcMuqQFWhBeDw1z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04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OpenSans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45634c2cd_0_2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a45634c2cd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151D"/>
              </a:solidFill>
            </a:endParaRPr>
          </a:p>
        </p:txBody>
      </p:sp>
      <p:sp>
        <p:nvSpPr>
          <p:cNvPr id="176" name="Google Shape;176;ga45634c2cd_0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45634c2cd_0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a45634c2cd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a45634c2cd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45634c2cd_0_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a45634c2cd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a45634c2cd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45634c2cd_0_2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a45634c2cd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2" name="Google Shape;202;ga45634c2cd_0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45634c2cd_0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a45634c2cd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a45634c2cd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45634c2cd_0_2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a45634c2cd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a45634c2cd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45634c2cd_0_1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a45634c2cd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a45634c2cd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cb5960980_0_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bcb5960980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bcb5960980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d30211381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bd302113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bd3021138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e8cc8d39c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9e8cc8d39c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2" name="Google Shape;262;g9e8cc8d39c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324871e2_0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a6324871e2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a6324871e2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4ea0f4958_0_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a4ea0f4958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a4ea0f4958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cb5960980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bcb5960980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bcb5960980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4ea0f4958_0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a4ea0f4958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86" name="Google Shape;286;ga4ea0f4958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d30211381_0_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bd30211381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bd30211381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d30211381_0_1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bd30211381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bd30211381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d30211381_0_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bd30211381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bd30211381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d30211381_0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bd30211381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bd30211381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d30211381_0_1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bd30211381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bd30211381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d30211381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bd30211381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bd30211381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e8cc8d39c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9e8cc8d39c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0" name="Google Shape;350;g9e8cc8d39c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e8cc8d39c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9e8cc8d39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2C5C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g9e8cc8d39c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d30211381_0_3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bd30211381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365" name="Google Shape;365;gbd30211381_0_3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d30211381_0_2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bd30211381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gbd30211381_0_2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cb5960980_0_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bcb5960980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2" name="Google Shape;382;gbcb5960980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a45634c2cd_0_1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a45634c2cd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8" name="Google Shape;388;ga45634c2cd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d30211381_0_2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bd30211381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7" name="Google Shape;397;gbd30211381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d30211381_0_19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bd30211381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5" name="Google Shape;405;gbd30211381_0_1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d30211381_0_2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bd30211381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4" name="Google Shape;414;gbd30211381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e8cc8d39c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9e8cc8d39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9e8cc8d39c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45634c2cd_0_2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a45634c2cd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ga45634c2cd_0_2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45634c2cd_0_1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a45634c2cd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6" name="Google Shape;116;ga45634c2cd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8dc2d26cf_0_1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98dc2d26cf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g98dc2d26cf_0_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45634c2cd_0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a45634c2c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a45634c2cd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45634c2cd_0_1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a45634c2cd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002C5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2C5C"/>
              </a:solidFill>
            </a:endParaRPr>
          </a:p>
        </p:txBody>
      </p:sp>
      <p:sp>
        <p:nvSpPr>
          <p:cNvPr id="132" name="Google Shape;132;ga45634c2cd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5634c2cd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a45634c2c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60">
              <a:solidFill>
                <a:srgbClr val="002C5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ga45634c2cd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45634c2cd_0_1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a45634c2cd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a45634c2cd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45634c2cd_0_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a45634c2cd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" name="Google Shape;157;ga45634c2cd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ide Dogs Logo" id="16" name="Google Shape;16;p6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425450"/>
            <a:ext cx="1461394" cy="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idx="1" type="body"/>
          </p:nvPr>
        </p:nvSpPr>
        <p:spPr>
          <a:xfrm>
            <a:off x="424799" y="1327150"/>
            <a:ext cx="8294400" cy="3132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 title="Decorative"/>
          <p:cNvSpPr/>
          <p:nvPr/>
        </p:nvSpPr>
        <p:spPr>
          <a:xfrm>
            <a:off x="0" y="0"/>
            <a:ext cx="9144000" cy="6858000"/>
          </a:xfrm>
          <a:custGeom>
            <a:rect b="b" l="l" r="r" t="t"/>
            <a:pathLst>
              <a:path extrusionOk="0" h="20998" w="27997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v1" showMasterSp="0">
  <p:cSld name="1_Divider v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20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59" name="Google Shape;59;p27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60" name="Google Shape;60;p27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9" showMasterSp="0">
  <p:cSld name="Divider v9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7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65" name="Google Shape;65;p17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: Light background" showMasterSp="0">
  <p:cSld name="Full page image: Light background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/>
          <p:nvPr>
            <p:ph idx="2" type="pic"/>
          </p:nvPr>
        </p:nvSpPr>
        <p:spPr>
          <a:xfrm>
            <a:off x="2" y="2"/>
            <a:ext cx="9143998" cy="6857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Google Shape;68;p21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b="0" sz="2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73" name="Google Shape;73;p9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3" showMasterSp="0">
  <p:cSld name="Divider v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80" name="Google Shape;80;p11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5" showMasterSp="0">
  <p:cSld name="Divider v5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85" name="Google Shape;85;p13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7" showMasterSp="0">
  <p:cSld name="Divider v7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5"/>
          <p:cNvSpPr/>
          <p:nvPr>
            <p:ph idx="2" type="pic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7200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90" name="Google Shape;90;p15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 of contents">
  <p:cSld name="1_Table of contents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20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b="0"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b="0" sz="2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b="0" sz="2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b="0" sz="2200">
                <a:solidFill>
                  <a:schemeClr val="lt1"/>
                </a:solidFill>
              </a:defRPr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pic>
        <p:nvPicPr>
          <p:cNvPr descr="Guide Dogs Logo" id="22" name="Google Shape;22;p32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2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2" showMasterSp="0">
  <p:cSld name="Divider v2">
    <p:bg>
      <p:bgPr>
        <a:solidFill>
          <a:schemeClr val="accen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28" name="Google Shape;28;p10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v1">
  <p:cSld name="Title and content v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8" showMasterSp="0">
  <p:cSld name="Divider v8">
    <p:bg>
      <p:bgPr>
        <a:solidFill>
          <a:schemeClr val="accent4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37" name="Google Shape;37;p16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10" showMasterSp="0">
  <p:cSld name="Divider v10">
    <p:bg>
      <p:bgPr>
        <a:solidFill>
          <a:schemeClr val="accent5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41" name="Google Shape;41;p18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4" showMasterSp="0">
  <p:cSld name="Divider v4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45" name="Google Shape;45;p12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v6" showMasterSp="0">
  <p:cSld name="Divider v6">
    <p:bg>
      <p:bgPr>
        <a:solidFill>
          <a:schemeClr val="accent3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 title="Decorative"/>
          <p:cNvSpPr/>
          <p:nvPr/>
        </p:nvSpPr>
        <p:spPr>
          <a:xfrm>
            <a:off x="-102" y="1"/>
            <a:ext cx="4927087" cy="6857847"/>
          </a:xfrm>
          <a:custGeom>
            <a:rect b="b" l="l" r="r" t="t"/>
            <a:pathLst>
              <a:path extrusionOk="0" h="6857847" w="492708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49" name="Google Shape;49;p14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v2" showMasterSp="0">
  <p:cSld name="Title and content v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uide Dogs Logo" id="53" name="Google Shape;53;p19" title="Guide Dogs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descr="Guide Dogs Logo" id="12" name="Google Shape;12;p5" title="Guide Dogs Logo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5451" y="6197670"/>
            <a:ext cx="827573" cy="3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 title="Decorative"/>
          <p:cNvSpPr txBox="1"/>
          <p:nvPr>
            <p:ph idx="11" type="ftr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5" title="Decorative"/>
          <p:cNvSpPr txBox="1"/>
          <p:nvPr>
            <p:ph idx="12" type="sldNum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68">
          <p15:clr>
            <a:srgbClr val="F26B43"/>
          </p15:clr>
        </p15:guide>
        <p15:guide id="2" pos="54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8.jpg"/><Relationship Id="rId6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Relationship Id="rId5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31.jpg"/><Relationship Id="rId5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Relationship Id="rId6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Relationship Id="rId4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mailto:borntoguide@guidedogs.org.uk" TargetMode="External"/><Relationship Id="rId4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idx="1" type="body"/>
          </p:nvPr>
        </p:nvSpPr>
        <p:spPr>
          <a:xfrm>
            <a:off x="424800" y="1327150"/>
            <a:ext cx="7639800" cy="38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/>
              <a:t>Raising puppies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GB"/>
              <a:t>Guide Dogs Futures webinar series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/>
              <a:t>18 February 2021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/>
              <a:t>Hosted by: Damion Afflick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/>
              <a:t>Panellists: Jessica Stubbens, Gavin Miles, Kat Gunn, Becky Hunt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6782800" y="5925550"/>
            <a:ext cx="17595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a45634c2cd_0_237"/>
          <p:cNvPicPr preferRelativeResize="0"/>
          <p:nvPr/>
        </p:nvPicPr>
        <p:blipFill rotWithShape="1">
          <a:blip r:embed="rId3">
            <a:alphaModFix/>
          </a:blip>
          <a:srcRect b="21053" l="21905" r="23490" t="18654"/>
          <a:stretch/>
        </p:blipFill>
        <p:spPr>
          <a:xfrm>
            <a:off x="2229574" y="1703175"/>
            <a:ext cx="4575675" cy="35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a45634c2cd_0_23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RNIB: from accessible reading formats to multi-media services </a:t>
            </a:r>
            <a:endParaRPr/>
          </a:p>
        </p:txBody>
      </p:sp>
      <p:sp>
        <p:nvSpPr>
          <p:cNvPr id="180" name="Google Shape;180;ga45634c2cd_0_237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45634c2cd_0_4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Thomas Pocklington Trust now supports blind and partially sighted people to live in their communities and to pursue the same opportunities in education and employment </a:t>
            </a:r>
            <a:endParaRPr/>
          </a:p>
        </p:txBody>
      </p:sp>
      <p:sp>
        <p:nvSpPr>
          <p:cNvPr id="187" name="Google Shape;187;ga45634c2cd_0_49"/>
          <p:cNvSpPr txBox="1"/>
          <p:nvPr>
            <p:ph idx="2" type="body"/>
          </p:nvPr>
        </p:nvSpPr>
        <p:spPr>
          <a:xfrm>
            <a:off x="425450" y="1758450"/>
            <a:ext cx="4190400" cy="4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0" lang="en-GB" sz="2200"/>
              <a:t>Moved from being a specialist housing provider to an organisation that supports and empowers blind and partially sighted people of all ages to live the life they want to lead. </a:t>
            </a:r>
            <a:endParaRPr b="0" sz="175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a45634c2cd_0_49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9" name="Google Shape;189;ga45634c2cd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9250" y="2202425"/>
            <a:ext cx="3693551" cy="369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45634c2cd_0_63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Founded in 1987, the Macular Society offers a growing list of services to support its service users</a:t>
            </a:r>
            <a:endParaRPr/>
          </a:p>
        </p:txBody>
      </p:sp>
      <p:sp>
        <p:nvSpPr>
          <p:cNvPr id="196" name="Google Shape;196;ga45634c2cd_0_63"/>
          <p:cNvSpPr txBox="1"/>
          <p:nvPr>
            <p:ph idx="2" type="body"/>
          </p:nvPr>
        </p:nvSpPr>
        <p:spPr>
          <a:xfrm>
            <a:off x="425450" y="1327150"/>
            <a:ext cx="3712500" cy="45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Advice and Information service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Counselling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local support groups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Working age and young people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Patient information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Telephone befriending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Treatment buddies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Skills for Seeing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Access to treatment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Genetic support service</a:t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a45634c2cd_0_6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8" name="Google Shape;198;ga45634c2cd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1000" y="2426350"/>
            <a:ext cx="4488849" cy="235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45634c2cd_0_247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What’s the common theme?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45634c2cd_0_35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In recognition of people’s various support needs, sight loss organisations have diversified their services and improved the ‘customer’ experience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11" name="Google Shape;211;ga45634c2cd_0_35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2" name="Google Shape;212;ga45634c2cd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300" y="2720125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a45634c2cd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50" y="2720127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a45634c2cd_0_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0000" y="2730175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a45634c2cd_0_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3150" y="2720125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a45634c2cd_0_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29450" y="2730175"/>
            <a:ext cx="93600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a45634c2cd_0_35"/>
          <p:cNvSpPr txBox="1"/>
          <p:nvPr/>
        </p:nvSpPr>
        <p:spPr>
          <a:xfrm>
            <a:off x="244100" y="4006000"/>
            <a:ext cx="17343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Person-centred approach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ga45634c2cd_0_35"/>
          <p:cNvSpPr txBox="1"/>
          <p:nvPr/>
        </p:nvSpPr>
        <p:spPr>
          <a:xfrm>
            <a:off x="2119300" y="4006000"/>
            <a:ext cx="12768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 for different services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ga45634c2cd_0_35"/>
          <p:cNvSpPr txBox="1"/>
          <p:nvPr/>
        </p:nvSpPr>
        <p:spPr>
          <a:xfrm>
            <a:off x="3642750" y="4006000"/>
            <a:ext cx="14436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Accessible information &amp; guidance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ga45634c2cd_0_35"/>
          <p:cNvSpPr txBox="1"/>
          <p:nvPr/>
        </p:nvSpPr>
        <p:spPr>
          <a:xfrm>
            <a:off x="5390775" y="4006000"/>
            <a:ext cx="16320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Connections or companionship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ga45634c2cd_0_35"/>
          <p:cNvSpPr txBox="1"/>
          <p:nvPr/>
        </p:nvSpPr>
        <p:spPr>
          <a:xfrm>
            <a:off x="7429450" y="4032750"/>
            <a:ext cx="14436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Ongoing support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45634c2cd_0_252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At Guide Dogs, we’re here to help as much as we can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45634c2cd_0_120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We’ve been helping people with sight loss for nearly 90 years </a:t>
            </a:r>
            <a:endParaRPr/>
          </a:p>
        </p:txBody>
      </p:sp>
      <p:sp>
        <p:nvSpPr>
          <p:cNvPr id="234" name="Google Shape;234;ga45634c2cd_0_12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5" name="Google Shape;235;ga45634c2cd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1425" y="1774301"/>
            <a:ext cx="2809749" cy="175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a45634c2cd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1425" y="3744475"/>
            <a:ext cx="2809750" cy="158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a45634c2cd_0_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2225" y="1774299"/>
            <a:ext cx="2373825" cy="3560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y my side advert still_15112018_0001.jpg" id="238" name="Google Shape;238;ga45634c2cd_0_120" title="By my side advert still_15112018_0001.jpg"/>
          <p:cNvPicPr preferRelativeResize="0"/>
          <p:nvPr/>
        </p:nvPicPr>
        <p:blipFill rotWithShape="1">
          <a:blip r:embed="rId6">
            <a:alphaModFix/>
          </a:blip>
          <a:srcRect b="0" l="32334" r="24378" t="0"/>
          <a:stretch/>
        </p:blipFill>
        <p:spPr>
          <a:xfrm>
            <a:off x="818425" y="1769100"/>
            <a:ext cx="2311950" cy="35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cb5960980_0_8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Our guide, buddy and companion dogs help adults and children with sight loss in different ways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45" name="Google Shape;245;gbcb5960980_0_8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anchester_3076_2000px.jpg" id="246" name="Google Shape;246;gbcb5960980_0_82" title="Manchester_3076_2000px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8300" y="1927150"/>
            <a:ext cx="2814300" cy="421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A9A1523.jpg" id="247" name="Google Shape;247;gbcb5960980_0_82" title="_A9A1523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1325" y="4055725"/>
            <a:ext cx="3058275" cy="2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bcb5960980_0_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1325" y="1836100"/>
            <a:ext cx="2970176" cy="203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d30211381_0_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gbd30211381_0_0"/>
          <p:cNvSpPr txBox="1"/>
          <p:nvPr>
            <p:ph idx="1" type="body"/>
          </p:nvPr>
        </p:nvSpPr>
        <p:spPr>
          <a:xfrm>
            <a:off x="424800" y="565662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To better support our dogs life-changing journeys, we’re making improvements to how we — staff and volunteers — raise our puppies</a:t>
            </a:r>
            <a:endParaRPr/>
          </a:p>
        </p:txBody>
      </p:sp>
      <p:pic>
        <p:nvPicPr>
          <p:cNvPr descr="GD2-278.jpg" id="256" name="Google Shape;256;gbd30211381_0_0" title="GD2-27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8575" y="2382650"/>
            <a:ext cx="223837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D2-3144.jpg" id="257" name="Google Shape;257;gbd30211381_0_0" title="GD2-3144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50" y="2582412"/>
            <a:ext cx="2105025" cy="315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DA_196.jpg" id="258" name="Google Shape;258;gbd30211381_0_0" title="GDA_196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1512" y="3604759"/>
            <a:ext cx="3196025" cy="213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e8cc8d39c_0_24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Introducing ‘Ethos’ 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6324871e2_0_5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Welcome to Guide Dogs Futures: Raising puppies</a:t>
            </a:r>
            <a:endParaRPr/>
          </a:p>
        </p:txBody>
      </p:sp>
      <p:sp>
        <p:nvSpPr>
          <p:cNvPr id="105" name="Google Shape;105;ga6324871e2_0_59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We’ll cover: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/>
              <a:t>The world of sight loss, right now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/>
              <a:t>Types of services available for people with sight loss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/>
              <a:t>The common theme for support services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/>
              <a:t>How we’ll better support volunteers and their pups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/>
              <a:t>Introducing ‘Ethos’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/>
              <a:t>Coming soon: Puppy Raising for Excellent Partnerships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/>
              <a:t>Taking care of puppies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/>
              <a:t>Born to Guide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/>
              <a:t>Q&amp;A 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-GB"/>
              <a:t>Close and thank you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t/>
            </a:r>
            <a:endParaRPr/>
          </a:p>
        </p:txBody>
      </p:sp>
      <p:sp>
        <p:nvSpPr>
          <p:cNvPr id="106" name="Google Shape;106;ga6324871e2_0_59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4ea0f4958_0_23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 is Ethos? </a:t>
            </a:r>
            <a:endParaRPr/>
          </a:p>
        </p:txBody>
      </p:sp>
      <p:sp>
        <p:nvSpPr>
          <p:cNvPr id="271" name="Google Shape;271;ga4ea0f4958_0_23"/>
          <p:cNvSpPr txBox="1"/>
          <p:nvPr>
            <p:ph idx="2" type="body"/>
          </p:nvPr>
        </p:nvSpPr>
        <p:spPr>
          <a:xfrm>
            <a:off x="425450" y="1330000"/>
            <a:ext cx="49845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A new bespoke dog behaviour monitoring system. </a:t>
            </a:r>
            <a:endParaRPr b="0"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Designed to meet Guide Dogs needs and maximise dog wellbeing.</a:t>
            </a:r>
            <a:endParaRPr b="0"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Ensuring we capture accurate and timely behaviour data to support our dogs along their life-changing journeys. </a:t>
            </a:r>
            <a:endParaRPr b="0"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To support all our canine services – guide dogs, breeding dogs, buddy and companion dogs and adopted dogs. </a:t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72" name="Google Shape;272;ga4ea0f4958_0_2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GD2-2332.jpg" id="273" name="Google Shape;273;ga4ea0f4958_0_23" title="GD2-233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5050" y="1306300"/>
            <a:ext cx="2995150" cy="44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cb5960980_0_10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How will Ethos affect me as a volunteer? </a:t>
            </a:r>
            <a:endParaRPr/>
          </a:p>
        </p:txBody>
      </p:sp>
      <p:sp>
        <p:nvSpPr>
          <p:cNvPr id="280" name="Google Shape;280;gbcb5960980_0_10"/>
          <p:cNvSpPr txBox="1"/>
          <p:nvPr>
            <p:ph idx="2" type="body"/>
          </p:nvPr>
        </p:nvSpPr>
        <p:spPr>
          <a:xfrm>
            <a:off x="425450" y="1831025"/>
            <a:ext cx="4668300" cy="4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Guide Dogs value the input of all our volunteers that raise and look after the dogs in our programme.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We are therefore asking Puppy Raisers, Fosterers and Breeding Dog Holders to complete behaviour questionnaires at set time points along a dog’s journey.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This information is vital to the work we do, and we really need your help! </a:t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1" name="Google Shape;281;gbcb5960980_0_1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 result for questionnaire icon" id="282" name="Google Shape;282;gbcb5960980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3650" y="1831014"/>
            <a:ext cx="3626550" cy="36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4ea0f4958_0_37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Coming soon: ‘Puppy Raising for Excellent Partnerships’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d30211381_0_74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Puppy Raising for Excellent Partnerships (PREP) </a:t>
            </a:r>
            <a:endParaRPr/>
          </a:p>
        </p:txBody>
      </p:sp>
      <p:sp>
        <p:nvSpPr>
          <p:cNvPr id="295" name="Google Shape;295;gbd30211381_0_74"/>
          <p:cNvSpPr txBox="1"/>
          <p:nvPr>
            <p:ph idx="2" type="body"/>
          </p:nvPr>
        </p:nvSpPr>
        <p:spPr>
          <a:xfrm>
            <a:off x="425450" y="2019725"/>
            <a:ext cx="4718100" cy="3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b="0" lang="en-GB">
                <a:solidFill>
                  <a:srgbClr val="002C5C"/>
                </a:solidFill>
                <a:highlight>
                  <a:srgbClr val="FFFFFF"/>
                </a:highlight>
              </a:rPr>
              <a:t>our new standard way to raise our puppies.</a:t>
            </a:r>
            <a:endParaRPr b="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b="0" lang="en-GB">
                <a:solidFill>
                  <a:srgbClr val="002C5C"/>
                </a:solidFill>
                <a:highlight>
                  <a:srgbClr val="FFFFFF"/>
                </a:highlight>
              </a:rPr>
              <a:t>PREP treats every pup as an individual.</a:t>
            </a:r>
            <a:endParaRPr b="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C5C"/>
              </a:buClr>
              <a:buSzPts val="1800"/>
              <a:buChar char="●"/>
            </a:pPr>
            <a:r>
              <a:rPr b="0" lang="en-GB">
                <a:solidFill>
                  <a:srgbClr val="002C5C"/>
                </a:solidFill>
                <a:highlight>
                  <a:srgbClr val="FFFFFF"/>
                </a:highlight>
              </a:rPr>
              <a:t>Investment in our puppies, staff and volunteers.</a:t>
            </a:r>
            <a:endParaRPr b="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6" name="Google Shape;296;gbd30211381_0_74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03.jpg" id="297" name="Google Shape;297;gbd30211381_0_74" title="0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578" y="1930900"/>
            <a:ext cx="3285200" cy="41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d30211381_0_10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It’s informed by research and developed by people who know about raising puppies - subject matter experts, staff and volunteers</a:t>
            </a:r>
            <a:endParaRPr/>
          </a:p>
        </p:txBody>
      </p:sp>
      <p:sp>
        <p:nvSpPr>
          <p:cNvPr id="304" name="Google Shape;304;gbd30211381_0_107"/>
          <p:cNvSpPr txBox="1"/>
          <p:nvPr>
            <p:ph idx="2" type="body"/>
          </p:nvPr>
        </p:nvSpPr>
        <p:spPr>
          <a:xfrm>
            <a:off x="425453" y="4694175"/>
            <a:ext cx="64482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000"/>
              <a:buChar char="●"/>
            </a:pPr>
            <a:r>
              <a:rPr b="0" lang="en-GB" sz="2000"/>
              <a:t>Research and focus groups.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External best practice and research.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Staff and volunteer input/engagement.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000"/>
              <a:buChar char="●"/>
            </a:pPr>
            <a:r>
              <a:rPr b="0" lang="en-GB" sz="2000"/>
              <a:t>Subject matter experts</a:t>
            </a:r>
            <a:endParaRPr b="0"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5" name="Google Shape;305;gbd30211381_0_107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 shows six people stood in front of a wall covered in post it notes, sticking on new notes themselves. " id="306" name="Google Shape;306;gbd30211381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50" y="2718875"/>
            <a:ext cx="2230900" cy="152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bd30211381_0_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2300" y="2718874"/>
            <a:ext cx="2294610" cy="1529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out Sian Ryan, Expert Dog Trainer Behaviourist, Me and My Dog |  Developing Dogs" id="308" name="Google Shape;308;gbd30211381_0_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625" y="2718875"/>
            <a:ext cx="1529750" cy="152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ison Scott | Dog Behaviour Consultant" id="309" name="Google Shape;309;gbd30211381_0_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78098" y="2718850"/>
            <a:ext cx="1664944" cy="15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d30211381_0_100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PREP is based on four key principles which bring together new and existing learning and techniques into an easy to follow programme</a:t>
            </a:r>
            <a:endParaRPr/>
          </a:p>
        </p:txBody>
      </p:sp>
      <p:sp>
        <p:nvSpPr>
          <p:cNvPr id="316" name="Google Shape;316;gbd30211381_0_100"/>
          <p:cNvSpPr txBox="1"/>
          <p:nvPr>
            <p:ph idx="2" type="body"/>
          </p:nvPr>
        </p:nvSpPr>
        <p:spPr>
          <a:xfrm>
            <a:off x="425450" y="2774650"/>
            <a:ext cx="37194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C5C"/>
              </a:buClr>
              <a:buSzPts val="2200"/>
              <a:buAutoNum type="arabicPeriod"/>
            </a:pPr>
            <a:r>
              <a:rPr b="0" lang="en-GB" sz="2200">
                <a:solidFill>
                  <a:srgbClr val="002C5C"/>
                </a:solidFill>
                <a:highlight>
                  <a:srgbClr val="FFFFFF"/>
                </a:highlight>
              </a:rPr>
              <a:t>Knowing your puppy </a:t>
            </a:r>
            <a:endParaRPr b="0" sz="22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AutoNum type="arabicPeriod"/>
            </a:pPr>
            <a:r>
              <a:rPr b="0" lang="en-GB" sz="2200">
                <a:solidFill>
                  <a:srgbClr val="002C5C"/>
                </a:solidFill>
                <a:highlight>
                  <a:srgbClr val="FFFFFF"/>
                </a:highlight>
              </a:rPr>
              <a:t>Managing for success</a:t>
            </a:r>
            <a:endParaRPr b="0" sz="22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AutoNum type="arabicPeriod"/>
            </a:pPr>
            <a:r>
              <a:rPr b="0" lang="en-GB" sz="2200">
                <a:solidFill>
                  <a:srgbClr val="002C5C"/>
                </a:solidFill>
                <a:highlight>
                  <a:srgbClr val="FFFFFF"/>
                </a:highlight>
              </a:rPr>
              <a:t>Teaching foundations</a:t>
            </a:r>
            <a:endParaRPr b="0" sz="22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200"/>
              <a:buAutoNum type="arabicPeriod"/>
            </a:pPr>
            <a:r>
              <a:rPr b="0" lang="en-GB" sz="2200">
                <a:solidFill>
                  <a:srgbClr val="002C5C"/>
                </a:solidFill>
                <a:highlight>
                  <a:srgbClr val="FFFFFF"/>
                </a:highlight>
              </a:rPr>
              <a:t>Being a partnership</a:t>
            </a:r>
            <a:endParaRPr b="0" sz="22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7" name="Google Shape;317;gbd30211381_0_100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GDA_206.jpg" id="318" name="Google Shape;318;gbd30211381_0_100" title="GDA_20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500" y="2742513"/>
            <a:ext cx="4524300" cy="30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d30211381_0_39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PREP demonstrates how we’re continuing to evolve as an organisation </a:t>
            </a:r>
            <a:endParaRPr/>
          </a:p>
        </p:txBody>
      </p:sp>
      <p:sp>
        <p:nvSpPr>
          <p:cNvPr id="325" name="Google Shape;325;gbd30211381_0_39"/>
          <p:cNvSpPr txBox="1"/>
          <p:nvPr>
            <p:ph idx="2" type="body"/>
          </p:nvPr>
        </p:nvSpPr>
        <p:spPr>
          <a:xfrm>
            <a:off x="425450" y="1759750"/>
            <a:ext cx="5101500" cy="4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Recognises that the training methods we use have updated.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Ensures a standardised approach to raising our puppies.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Places us at the forefront of puppy development.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Provides a framework for continuous improvement.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An investment in professional development for our staff and volunteers. </a:t>
            </a:r>
            <a:endParaRPr b="0"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6" name="Google Shape;326;gbd30211381_0_39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7" name="Google Shape;327;gbd30211381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4250" y="1759750"/>
            <a:ext cx="2460175" cy="44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30211381_0_13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And how we’re better preparing our pups for any life-changing role that they’re naturally suited for </a:t>
            </a:r>
            <a:endParaRPr/>
          </a:p>
        </p:txBody>
      </p:sp>
      <p:sp>
        <p:nvSpPr>
          <p:cNvPr id="334" name="Google Shape;334;gbd30211381_0_132"/>
          <p:cNvSpPr txBox="1"/>
          <p:nvPr>
            <p:ph idx="2" type="body"/>
          </p:nvPr>
        </p:nvSpPr>
        <p:spPr>
          <a:xfrm>
            <a:off x="425450" y="1996400"/>
            <a:ext cx="4658100" cy="3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Meets the needs of our Guide Dog partners.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Improves the supply chain process. 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Aligns with Standardised Training for Excellent Partnerships (STEP) and incorporates the needs of Buddy and Companion Dog services within the programme. </a:t>
            </a:r>
            <a:endParaRPr b="0" sz="2000"/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5" name="Google Shape;335;gbd30211381_0_13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_MG_8700_Export.jpg" id="336" name="Google Shape;336;gbd30211381_0_132" title="_MG_8700_Export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8000" y="4134500"/>
            <a:ext cx="3137251" cy="2091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D2-529.jpg" id="337" name="Google Shape;337;gbd30211381_0_132" title="GD2-529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8000" y="1864325"/>
            <a:ext cx="3137251" cy="20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d30211381_0_3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From July 2021, we’ll begin introducing PREP learning modules to volunteers </a:t>
            </a:r>
            <a:endParaRPr/>
          </a:p>
        </p:txBody>
      </p:sp>
      <p:sp>
        <p:nvSpPr>
          <p:cNvPr id="344" name="Google Shape;344;gbd30211381_0_32"/>
          <p:cNvSpPr txBox="1"/>
          <p:nvPr>
            <p:ph idx="2" type="body"/>
          </p:nvPr>
        </p:nvSpPr>
        <p:spPr>
          <a:xfrm>
            <a:off x="425450" y="4436450"/>
            <a:ext cx="8188800" cy="16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000"/>
              <a:buChar char="●"/>
            </a:pPr>
            <a:r>
              <a:rPr b="0" lang="en-GB" sz="2000"/>
              <a:t>PREP is set to become our standardised way to raise puppies from July 2021.</a:t>
            </a:r>
            <a:endParaRPr b="0" sz="20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000"/>
              <a:buChar char="●"/>
            </a:pPr>
            <a:r>
              <a:rPr b="0" lang="en-GB" sz="2000"/>
              <a:t>Support from Puppy Development Advisors. </a:t>
            </a:r>
            <a:endParaRPr b="0" sz="20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5C"/>
              </a:buClr>
              <a:buSzPts val="2000"/>
              <a:buChar char="●"/>
            </a:pPr>
            <a:r>
              <a:rPr b="0" lang="en-GB" sz="2000"/>
              <a:t>New learning tool and process to make it easier and more accessible for volunteers.</a:t>
            </a:r>
            <a:endParaRPr b="0"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5" name="Google Shape;345;gbd30211381_0_3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Pups17.jpg" id="346" name="Google Shape;346;gbd30211381_0_32" title="Pups1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5912" y="1543113"/>
            <a:ext cx="3872173" cy="25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e8cc8d39c_0_29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Taking care of puppies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The world of sight loss, right now</a:t>
            </a:r>
            <a:endParaRPr sz="4000"/>
          </a:p>
          <a:p>
            <a:pPr indent="0" lvl="0" marL="8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e8cc8d39c_0_1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Ensuring good health and wellbeing is central to every pup’s development into an adult dog   </a:t>
            </a:r>
            <a:endParaRPr/>
          </a:p>
        </p:txBody>
      </p:sp>
      <p:sp>
        <p:nvSpPr>
          <p:cNvPr id="359" name="Google Shape;359;g9e8cc8d39c_0_17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0" name="Google Shape;360;g9e8cc8d39c_0_17"/>
          <p:cNvSpPr txBox="1"/>
          <p:nvPr/>
        </p:nvSpPr>
        <p:spPr>
          <a:xfrm>
            <a:off x="425450" y="2151175"/>
            <a:ext cx="50292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Physical</a:t>
            </a:r>
            <a:endParaRPr b="0" i="0" sz="2000" u="none" cap="none" strike="noStrike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Emotional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Mental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1" name="Google Shape;361;g9e8cc8d39c_0_17"/>
          <p:cNvPicPr preferRelativeResize="0"/>
          <p:nvPr/>
        </p:nvPicPr>
        <p:blipFill rotWithShape="1">
          <a:blip r:embed="rId3">
            <a:alphaModFix/>
          </a:blip>
          <a:srcRect b="0" l="26339" r="0" t="0"/>
          <a:stretch/>
        </p:blipFill>
        <p:spPr>
          <a:xfrm>
            <a:off x="5454650" y="2151175"/>
            <a:ext cx="3265551" cy="295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bd30211381_0_301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GB"/>
              <a:t>For volunteer Puppy Raisers, there are some newly available dog health and wellbeing resources/processes  </a:t>
            </a:r>
            <a:endParaRPr/>
          </a:p>
        </p:txBody>
      </p:sp>
      <p:sp>
        <p:nvSpPr>
          <p:cNvPr id="368" name="Google Shape;368;gbd30211381_0_301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9" name="Google Shape;369;gbd30211381_0_301"/>
          <p:cNvSpPr txBox="1"/>
          <p:nvPr/>
        </p:nvSpPr>
        <p:spPr>
          <a:xfrm>
            <a:off x="425450" y="2151175"/>
            <a:ext cx="5029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New prescription process for dispensing worm and flea treatment.</a:t>
            </a:r>
            <a:endParaRPr b="0" i="0" sz="2000" u="none" cap="none" strike="noStrike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Volunteers can call Guide Line for help with dog health and wellbeing queries.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GB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Dog health and welfare information, guidance and resources (e.g. podcasts, Alexa) available from our website and Volunteer Information Point.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0" name="Google Shape;370;gbd30211381_0_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3300" y="2151176"/>
            <a:ext cx="2996550" cy="40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d30211381_0_293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And when you’re out and about, remember these useful safety tips to keep you and your dog safe</a:t>
            </a:r>
            <a:endParaRPr/>
          </a:p>
        </p:txBody>
      </p:sp>
      <p:sp>
        <p:nvSpPr>
          <p:cNvPr id="377" name="Google Shape;377;gbd30211381_0_29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8" name="Google Shape;378;gbd30211381_0_293"/>
          <p:cNvSpPr txBox="1"/>
          <p:nvPr>
            <p:ph idx="2" type="body"/>
          </p:nvPr>
        </p:nvSpPr>
        <p:spPr>
          <a:xfrm>
            <a:off x="425450" y="1977925"/>
            <a:ext cx="82944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Roboto"/>
              <a:buChar char="●"/>
            </a:pPr>
            <a:r>
              <a:rPr b="0" lang="en-GB" sz="2000"/>
              <a:t>Avoid putting your dog on social media, especially with clues about where you live. 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Roboto"/>
              <a:buChar char="●"/>
            </a:pPr>
            <a:r>
              <a:rPr b="0" lang="en-GB" sz="2000"/>
              <a:t>Make sure your garden is secure, your gate is locked and adorned with bells to alert you to someone coming in.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Roboto"/>
              <a:buChar char="●"/>
            </a:pPr>
            <a:r>
              <a:rPr b="0" lang="en-GB" sz="2000"/>
              <a:t>Never leave your dog in the garden unattended.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Roboto"/>
              <a:buChar char="●"/>
            </a:pPr>
            <a:r>
              <a:rPr b="0" lang="en-GB" sz="2000"/>
              <a:t>Never leave your dog unattended in public, or left visible in a car.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Roboto"/>
              <a:buChar char="●"/>
            </a:pPr>
            <a:r>
              <a:rPr b="0" lang="en-GB" sz="2000"/>
              <a:t>Work hard on getting a reliable recall, practice it often, and have this in place before letting your dog off the lead, so you can keep him/her close and away from strangers. 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000"/>
              <a:buFont typeface="Roboto"/>
              <a:buChar char="●"/>
            </a:pPr>
            <a:r>
              <a:rPr b="0" lang="en-GB" sz="2000"/>
              <a:t>Be wary of people asking information about your dog, particularly if you are alone</a:t>
            </a: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cb5960980_0_94"/>
          <p:cNvSpPr txBox="1"/>
          <p:nvPr>
            <p:ph idx="1" type="body"/>
          </p:nvPr>
        </p:nvSpPr>
        <p:spPr>
          <a:xfrm>
            <a:off x="187733" y="14287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Born to Guide 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45634c2cd_0_13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GB"/>
              <a:t>Born to Guide is a pioneering project to help us better understand our dogs’ genes</a:t>
            </a:r>
            <a:endParaRPr/>
          </a:p>
        </p:txBody>
      </p:sp>
      <p:sp>
        <p:nvSpPr>
          <p:cNvPr id="391" name="Google Shape;391;ga45634c2cd_0_132"/>
          <p:cNvSpPr txBox="1"/>
          <p:nvPr>
            <p:ph idx="2" type="body"/>
          </p:nvPr>
        </p:nvSpPr>
        <p:spPr>
          <a:xfrm>
            <a:off x="425450" y="2047425"/>
            <a:ext cx="3835800" cy="3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2000"/>
              <a:t>Born to Guide aims:</a:t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To understand the genetic links to complex diseases and behaviour</a:t>
            </a:r>
            <a:endParaRPr b="0"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To create genomic breeding values for our breeding programme to produce more healthy and successful dogs</a:t>
            </a:r>
            <a:endParaRPr b="0"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To share our findings for the wider scientific, academic and dog community </a:t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92" name="Google Shape;392;ga45634c2cd_0_13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3" name="Google Shape;393;ga45634c2cd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4198" y="2160800"/>
            <a:ext cx="4250875" cy="23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d30211381_0_214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GB"/>
              <a:t>The project and its outcomes will benefit people with sight loss in lots of ways </a:t>
            </a:r>
            <a:endParaRPr/>
          </a:p>
        </p:txBody>
      </p:sp>
      <p:sp>
        <p:nvSpPr>
          <p:cNvPr id="400" name="Google Shape;400;gbd30211381_0_214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1" name="Google Shape;401;gbd30211381_0_214"/>
          <p:cNvSpPr txBox="1"/>
          <p:nvPr>
            <p:ph idx="2" type="body"/>
          </p:nvPr>
        </p:nvSpPr>
        <p:spPr>
          <a:xfrm>
            <a:off x="543675" y="1689825"/>
            <a:ext cx="80742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b="0" lang="en-GB" sz="2000">
                <a:solidFill>
                  <a:srgbClr val="002C5C"/>
                </a:solidFill>
                <a:highlight>
                  <a:srgbClr val="FFFFFF"/>
                </a:highlight>
              </a:rPr>
              <a:t>Born to Guide to help us breed happy, healthy dogs.</a:t>
            </a:r>
            <a:endParaRPr b="0" sz="20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0" lang="en-GB" sz="2000">
                <a:solidFill>
                  <a:srgbClr val="002C5C"/>
                </a:solidFill>
                <a:highlight>
                  <a:srgbClr val="FFFFFF"/>
                </a:highlight>
              </a:rPr>
              <a:t>Researchers would be able to identify complex relationships between genes, health and behaviour.</a:t>
            </a:r>
            <a:endParaRPr b="0" sz="20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0" lang="en-GB" sz="2000">
                <a:solidFill>
                  <a:srgbClr val="002C5C"/>
                </a:solidFill>
                <a:highlight>
                  <a:srgbClr val="FFFFFF"/>
                </a:highlight>
              </a:rPr>
              <a:t>The database we create will benefit our breeding programme today and improve the health of generations of guide dogs to come. </a:t>
            </a:r>
            <a:endParaRPr b="0" sz="20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2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300">
              <a:solidFill>
                <a:srgbClr val="002C5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d30211381_0_196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GB"/>
              <a:t>Our aim is to collect DNA from 3,000 of our puppies using saliva swabs </a:t>
            </a:r>
            <a:endParaRPr/>
          </a:p>
        </p:txBody>
      </p:sp>
      <p:sp>
        <p:nvSpPr>
          <p:cNvPr id="408" name="Google Shape;408;gbd30211381_0_196"/>
          <p:cNvSpPr txBox="1"/>
          <p:nvPr>
            <p:ph idx="2" type="body"/>
          </p:nvPr>
        </p:nvSpPr>
        <p:spPr>
          <a:xfrm>
            <a:off x="425450" y="3197925"/>
            <a:ext cx="8207100" cy="2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2000"/>
              <a:t>The Born to Guide project involves:</a:t>
            </a:r>
            <a:endParaRPr b="0" sz="2000"/>
          </a:p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Extracting the DNA via whole genome sequencing = really good quality DNA data for each dog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Developing and use artificial intelligence (AI) and powerful computing techniques to explore and analyse the dogs’ genetic data alongside the health and behaviour data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Seeking external funding for the project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Long term (6+ year) project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9" name="Google Shape;409;gbd30211381_0_196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0" name="Google Shape;410;gbd30211381_0_196"/>
          <p:cNvPicPr preferRelativeResize="0"/>
          <p:nvPr/>
        </p:nvPicPr>
        <p:blipFill rotWithShape="1">
          <a:blip r:embed="rId3">
            <a:alphaModFix/>
          </a:blip>
          <a:srcRect b="59792" l="0" r="0" t="0"/>
          <a:stretch/>
        </p:blipFill>
        <p:spPr>
          <a:xfrm>
            <a:off x="1161151" y="1714263"/>
            <a:ext cx="6823003" cy="13054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bd30211381_0_204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GB"/>
              <a:t>For this project to work, we’ll need our volunteer Puppy Raisers to swab and send</a:t>
            </a:r>
            <a:endParaRPr/>
          </a:p>
        </p:txBody>
      </p:sp>
      <p:sp>
        <p:nvSpPr>
          <p:cNvPr id="417" name="Google Shape;417;gbd30211381_0_204"/>
          <p:cNvSpPr txBox="1"/>
          <p:nvPr>
            <p:ph idx="2" type="body"/>
          </p:nvPr>
        </p:nvSpPr>
        <p:spPr>
          <a:xfrm>
            <a:off x="425450" y="2380175"/>
            <a:ext cx="4177200" cy="3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Puppy raisers will be asked to take a saliva swab when their puppy is five months or older.</a:t>
            </a:r>
            <a:endParaRPr b="0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Instructions and all the kit you will need is provided by Guide Dogs.</a:t>
            </a:r>
            <a:endParaRPr b="0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Any questions please contact </a:t>
            </a:r>
            <a:r>
              <a:rPr b="0" lang="en-GB" sz="2000" u="sng">
                <a:solidFill>
                  <a:schemeClr val="hlink"/>
                </a:solidFill>
                <a:hlinkClick r:id="rId3"/>
              </a:rPr>
              <a:t>borntoguide@guidedogs.org.uk</a:t>
            </a:r>
            <a:r>
              <a:rPr b="0" lang="en-GB" sz="2000"/>
              <a:t>. </a:t>
            </a:r>
            <a:endParaRPr b="0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8" name="Google Shape;418;gbd30211381_0_204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9" name="Google Shape;419;gbd30211381_0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9850" y="2165074"/>
            <a:ext cx="3760000" cy="365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9e8cc8d39c_0_10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Comments and questions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a45634c2cd_0_22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Use the Q&amp;A function to ask questions</a:t>
            </a:r>
            <a:endParaRPr/>
          </a:p>
        </p:txBody>
      </p:sp>
      <p:sp>
        <p:nvSpPr>
          <p:cNvPr id="432" name="Google Shape;432;ga45634c2cd_0_222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33" name="Google Shape;433;ga45634c2cd_0_22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5634c2cd_0_15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Sight loss can affect anyone, at anytime </a:t>
            </a:r>
            <a:endParaRPr/>
          </a:p>
        </p:txBody>
      </p:sp>
      <p:sp>
        <p:nvSpPr>
          <p:cNvPr id="119" name="Google Shape;119;ga45634c2cd_0_157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AutoNum type="arabicPeriod"/>
            </a:pPr>
            <a:r>
              <a:rPr b="0" lang="en-GB" sz="2200"/>
              <a:t>Every six minutes in the UK, one more person loses their sight </a:t>
            </a:r>
            <a:endParaRPr b="0"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AutoNum type="arabicPeriod"/>
            </a:pPr>
            <a:r>
              <a:rPr b="0" lang="en-GB" sz="2200"/>
              <a:t>Every day, 250 more people join the 2 million already living with sight loss</a:t>
            </a:r>
            <a:endParaRPr b="0"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AutoNum type="arabicPeriod"/>
            </a:pPr>
            <a:r>
              <a:rPr b="0" lang="en-GB" sz="2200"/>
              <a:t>And this number is set to double by 2050</a:t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200"/>
          </a:p>
        </p:txBody>
      </p:sp>
      <p:sp>
        <p:nvSpPr>
          <p:cNvPr id="120" name="Google Shape;120;ga45634c2cd_0_157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98dc2d26cf_0_186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accent1"/>
                </a:solidFill>
              </a:rPr>
              <a:t>Thank you for joining us today!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40" name="Google Shape;440;g98dc2d26cf_0_186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2200"/>
              <a:t>Details of the next Guide Dogs Futures webinar will be published on the Volunteer Information Point and in The Guide e-newsletter.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2200"/>
              <a:t>Any questions? GuideDogsFutures@guidedogs.org.uk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GB"/>
              <a:t>Document Ends.</a:t>
            </a:r>
            <a:endParaRPr/>
          </a:p>
        </p:txBody>
      </p:sp>
      <p:sp>
        <p:nvSpPr>
          <p:cNvPr id="441" name="Google Shape;441;g98dc2d26cf_0_186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45634c2cd_0_14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Having a visual impairment is on a huge and varied spectrum </a:t>
            </a:r>
            <a:endParaRPr/>
          </a:p>
        </p:txBody>
      </p:sp>
      <p:sp>
        <p:nvSpPr>
          <p:cNvPr id="127" name="Google Shape;127;ga45634c2cd_0_14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0" lang="en-GB" sz="2200"/>
              <a:t>There are over 2 million people living with sight loss. Here are the main causes of their sight loss: 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39% Uncorrected refractive error 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23% Age-related macular degeneration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19% Cataract 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7% Glaucoma </a:t>
            </a:r>
            <a:endParaRPr b="0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5% Diabetic eye disease </a:t>
            </a:r>
            <a:endParaRPr b="0" sz="1650">
              <a:solidFill>
                <a:srgbClr val="212B32"/>
              </a:solidFill>
              <a:highlight>
                <a:srgbClr val="F0F4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</p:txBody>
      </p:sp>
      <p:sp>
        <p:nvSpPr>
          <p:cNvPr id="128" name="Google Shape;128;ga45634c2cd_0_14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5634c2cd_0_113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Everyone’s sight loss journey is different, including their support needs </a:t>
            </a:r>
            <a:endParaRPr/>
          </a:p>
        </p:txBody>
      </p:sp>
      <p:sp>
        <p:nvSpPr>
          <p:cNvPr id="135" name="Google Shape;135;ga45634c2cd_0_113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6" name="Google Shape;136;ga45634c2cd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700" y="2393325"/>
            <a:ext cx="1844823" cy="276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a45634c2cd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400" y="2890804"/>
            <a:ext cx="2492313" cy="165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a45634c2cd_0_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450" y="2726550"/>
            <a:ext cx="1310062" cy="19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a45634c2cd_0_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2500" y="2355726"/>
            <a:ext cx="1844826" cy="27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45634c2cd_0_7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Today, the impact of COVID-19 on people with sight loss has led to increased inactivity, isolation and loneliness </a:t>
            </a:r>
            <a:endParaRPr/>
          </a:p>
        </p:txBody>
      </p:sp>
      <p:sp>
        <p:nvSpPr>
          <p:cNvPr id="146" name="Google Shape;146;ga45634c2cd_0_7"/>
          <p:cNvSpPr txBox="1"/>
          <p:nvPr>
            <p:ph idx="2" type="body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0" lang="en-GB" sz="2200"/>
              <a:t>Our research shows that isolation and social distancing on people with a vision impairment results in lower levels of ‘activity’ during COVID-19:</a:t>
            </a:r>
            <a:endParaRPr b="0"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200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84% are “much less” active in terms of mobility.</a:t>
            </a:r>
            <a:endParaRPr b="0" sz="2200"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62% experienced reduced activity related to work, study and volunteering.</a:t>
            </a:r>
            <a:endParaRPr b="0" sz="2200"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●"/>
            </a:pPr>
            <a:r>
              <a:rPr b="0" lang="en-GB" sz="2200"/>
              <a:t>60% experienced reduced exercise, hobbies and other activities.</a:t>
            </a:r>
            <a:endParaRPr b="0" sz="2200">
              <a:solidFill>
                <a:schemeClr val="dk2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060"/>
          </a:p>
        </p:txBody>
      </p:sp>
      <p:sp>
        <p:nvSpPr>
          <p:cNvPr id="147" name="Google Shape;147;ga45634c2cd_0_7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45634c2cd_0_152"/>
          <p:cNvSpPr txBox="1"/>
          <p:nvPr>
            <p:ph idx="1" type="body"/>
          </p:nvPr>
        </p:nvSpPr>
        <p:spPr>
          <a:xfrm>
            <a:off x="424799" y="1327150"/>
            <a:ext cx="41472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99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/>
              <a:t>So, what type of services are available for people with sight loss?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45634c2cd_0_42"/>
          <p:cNvSpPr txBox="1"/>
          <p:nvPr>
            <p:ph idx="1" type="body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In the last 50 years, sight loss support services have grown in response to the wide-ranging needs of people with a visual impairment </a:t>
            </a:r>
            <a:endParaRPr/>
          </a:p>
        </p:txBody>
      </p:sp>
      <p:sp>
        <p:nvSpPr>
          <p:cNvPr id="160" name="Google Shape;160;ga45634c2cd_0_42"/>
          <p:cNvSpPr txBox="1"/>
          <p:nvPr>
            <p:ph idx="12" type="sldNum"/>
          </p:nvPr>
        </p:nvSpPr>
        <p:spPr>
          <a:xfrm>
            <a:off x="8432800" y="6416675"/>
            <a:ext cx="2874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ga45634c2cd_0_42"/>
          <p:cNvSpPr/>
          <p:nvPr/>
        </p:nvSpPr>
        <p:spPr>
          <a:xfrm>
            <a:off x="349250" y="2510500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Isolation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ga45634c2cd_0_42"/>
          <p:cNvSpPr/>
          <p:nvPr/>
        </p:nvSpPr>
        <p:spPr>
          <a:xfrm>
            <a:off x="2342175" y="2551525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Independence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ga45634c2cd_0_42"/>
          <p:cNvSpPr/>
          <p:nvPr/>
        </p:nvSpPr>
        <p:spPr>
          <a:xfrm>
            <a:off x="4335100" y="2551525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 materials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ga45634c2cd_0_42"/>
          <p:cNvSpPr/>
          <p:nvPr/>
        </p:nvSpPr>
        <p:spPr>
          <a:xfrm>
            <a:off x="6275275" y="2548600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 &amp; advice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ga45634c2cd_0_42"/>
          <p:cNvSpPr/>
          <p:nvPr/>
        </p:nvSpPr>
        <p:spPr>
          <a:xfrm>
            <a:off x="985575" y="3635925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Mobility skills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ga45634c2cd_0_42"/>
          <p:cNvSpPr/>
          <p:nvPr/>
        </p:nvSpPr>
        <p:spPr>
          <a:xfrm>
            <a:off x="2978500" y="3635925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Digital inclusion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ga45634c2cd_0_42"/>
          <p:cNvSpPr/>
          <p:nvPr/>
        </p:nvSpPr>
        <p:spPr>
          <a:xfrm>
            <a:off x="4971425" y="3635925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groups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ga45634c2cd_0_42"/>
          <p:cNvSpPr/>
          <p:nvPr/>
        </p:nvSpPr>
        <p:spPr>
          <a:xfrm>
            <a:off x="6964350" y="3635925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Entertainment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ga45634c2cd_0_42"/>
          <p:cNvSpPr/>
          <p:nvPr/>
        </p:nvSpPr>
        <p:spPr>
          <a:xfrm>
            <a:off x="343375" y="4802000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Reasonable adjustments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ga45634c2cd_0_42"/>
          <p:cNvSpPr/>
          <p:nvPr/>
        </p:nvSpPr>
        <p:spPr>
          <a:xfrm>
            <a:off x="2265975" y="4802000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Emotional support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ga45634c2cd_0_42"/>
          <p:cNvSpPr/>
          <p:nvPr/>
        </p:nvSpPr>
        <p:spPr>
          <a:xfrm>
            <a:off x="4258900" y="4807850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health &amp; wellbeing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ga45634c2cd_0_42"/>
          <p:cNvSpPr/>
          <p:nvPr/>
        </p:nvSpPr>
        <p:spPr>
          <a:xfrm>
            <a:off x="6251825" y="4802000"/>
            <a:ext cx="1737600" cy="936000"/>
          </a:xfrm>
          <a:prstGeom prst="round1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Assistive technology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2020-03-30T08:10:14Z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0x01010015520CBE9732734383ACECD7AC2C59A1</vt:lpwstr>
  </property>
</Properties>
</file>