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04">
          <p15:clr>
            <a:srgbClr val="A4A3A4"/>
          </p15:clr>
        </p15:guide>
        <p15:guide id="2" pos="5760">
          <p15:clr>
            <a:srgbClr val="A4A3A4"/>
          </p15:clr>
        </p15:guide>
      </p15:sldGuideLst>
    </p:ext>
    <p:ext uri="http://customooxmlschemas.google.com/">
      <go:slidesCustomData xmlns:go="http://customooxmlschemas.google.com/" r:id="rId46" roundtripDataSignature="AMtx7miyiMdfmXdhvzWr2L0oq7rdV3pp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04" orient="horz"/>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45634c2cd_0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a45634c2cd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a45634c2cd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d31f11aa61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d31f11aa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58" name="Google Shape;258;gd31f11aa61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a3d0b38de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7a3d0b38d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67" name="Google Shape;267;g7a3d0b38d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a3d0b38de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7a3d0b38d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77" name="Google Shape;277;g7a3d0b38d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d31f11aa61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d31f11aa61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86" name="Google Shape;286;gd31f11aa61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5634c2cd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a45634c2cd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296" name="Google Shape;296;ga45634c2cd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31f11aa61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d31f11aa61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02" name="Google Shape;302;gd31f11aa61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31f11aa61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d31f11aa61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10" name="Google Shape;310;gd31f11aa61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45634c2cd_0_2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a45634c2cd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00"/>
              <a:buNone/>
            </a:pPr>
            <a:r>
              <a:t/>
            </a:r>
            <a:endParaRPr/>
          </a:p>
        </p:txBody>
      </p:sp>
      <p:sp>
        <p:nvSpPr>
          <p:cNvPr id="318" name="Google Shape;318;ga45634c2cd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7a3d0b38de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7a3d0b38d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324" name="Google Shape;324;g7a3d0b38d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6324871e2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a6324871e2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a6324871e2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a3d0b38de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7a3d0b38de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C5C"/>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400"/>
              <a:buFont typeface="Arial"/>
              <a:buNone/>
            </a:pPr>
            <a:r>
              <a:t/>
            </a:r>
            <a:endParaRPr>
              <a:solidFill>
                <a:srgbClr val="011B56"/>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011B56"/>
              </a:solidFill>
            </a:endParaRPr>
          </a:p>
        </p:txBody>
      </p:sp>
      <p:sp>
        <p:nvSpPr>
          <p:cNvPr id="333" name="Google Shape;333;g7a3d0b38de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9e8cc8d39c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9e8cc8d39c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43" name="Google Shape;343;g9e8cc8d39c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a4ea0f4958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a4ea0f4958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t/>
            </a:r>
            <a:endParaRPr i="1">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t/>
            </a:r>
            <a:endParaRPr/>
          </a:p>
        </p:txBody>
      </p:sp>
      <p:sp>
        <p:nvSpPr>
          <p:cNvPr id="349" name="Google Shape;349;ga4ea0f4958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9e8cc8d39c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9e8cc8d39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58" name="Google Shape;358;g9e8cc8d39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e8cc8d39c_0_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9e8cc8d39c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SzPts val="1100"/>
              <a:buNone/>
            </a:pPr>
            <a:r>
              <a:t/>
            </a:r>
            <a:endParaRPr>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a:solidFill>
                <a:srgbClr val="002C5C"/>
              </a:solidFill>
              <a:highlight>
                <a:srgbClr val="FFFFFF"/>
              </a:highlight>
              <a:latin typeface="Trebuchet MS"/>
              <a:ea typeface="Trebuchet MS"/>
              <a:cs typeface="Trebuchet MS"/>
              <a:sym typeface="Trebuchet MS"/>
            </a:endParaRPr>
          </a:p>
        </p:txBody>
      </p:sp>
      <p:sp>
        <p:nvSpPr>
          <p:cNvPr id="364" name="Google Shape;364;g9e8cc8d39c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bd30211381_0_2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bd30211381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73" name="Google Shape;373;gbd30211381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d4d335d1d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d4d335d1d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d4d335d1d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d698752477_1_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d698752477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marR="0" rtl="0" algn="l">
              <a:lnSpc>
                <a:spcPct val="115000"/>
              </a:lnSpc>
              <a:spcBef>
                <a:spcPts val="1200"/>
              </a:spcBef>
              <a:spcAft>
                <a:spcPts val="0"/>
              </a:spcAft>
              <a:buClr>
                <a:schemeClr val="dk1"/>
              </a:buClr>
              <a:buSzPts val="1100"/>
              <a:buFont typeface="Arial"/>
              <a:buNone/>
            </a:pPr>
            <a:r>
              <a:t/>
            </a:r>
            <a:endParaRPr sz="3200"/>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p:txBody>
      </p:sp>
      <p:sp>
        <p:nvSpPr>
          <p:cNvPr id="387" name="Google Shape;387;gd698752477_1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d698752477_1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d698752477_1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396" name="Google Shape;396;gd698752477_1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698752477_1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gd698752477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b="0" sz="2000"/>
          </a:p>
          <a:p>
            <a:pPr indent="0" lvl="0" marL="0" marR="0" rtl="0" algn="l">
              <a:lnSpc>
                <a:spcPct val="115000"/>
              </a:lnSpc>
              <a:spcBef>
                <a:spcPts val="1200"/>
              </a:spcBef>
              <a:spcAft>
                <a:spcPts val="0"/>
              </a:spcAft>
              <a:buClr>
                <a:schemeClr val="dk1"/>
              </a:buClr>
              <a:buSzPts val="1100"/>
              <a:buFont typeface="Arial"/>
              <a:buNone/>
            </a:pPr>
            <a:r>
              <a:t/>
            </a:r>
            <a:endParaRPr sz="2000">
              <a:solidFill>
                <a:srgbClr val="201F1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05" name="Google Shape;405;gd698752477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p:txBody>
      </p:sp>
      <p:sp>
        <p:nvSpPr>
          <p:cNvPr id="197" name="Google Shape;19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d698752477_1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d698752477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16" name="Google Shape;416;gd698752477_1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698752477_1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d698752477_1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26" name="Google Shape;426;gd698752477_1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d698752477_1_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d698752477_1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t/>
            </a:r>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435" name="Google Shape;435;gd698752477_1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698752477_1_1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d698752477_1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44" name="Google Shape;444;gd698752477_1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698752477_1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d698752477_1_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t/>
            </a:r>
            <a:endParaRPr/>
          </a:p>
        </p:txBody>
      </p:sp>
      <p:sp>
        <p:nvSpPr>
          <p:cNvPr id="452" name="Google Shape;452;gd698752477_1_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698752477_1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d698752477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d698752477_1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698752477_1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d698752477_1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68" name="Google Shape;468;gd698752477_1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d698752477_1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d698752477_1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gd698752477_1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d698752477_1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d698752477_1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d698752477_1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d698752477_1_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d698752477_1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d698752477_1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45634c2cd_0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a45634c2cd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03" name="Google Shape;203;ga45634c2cd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31f11aa61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d31f11aa6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rgbClr val="000000"/>
              </a:solidFill>
            </a:endParaRPr>
          </a:p>
        </p:txBody>
      </p:sp>
      <p:sp>
        <p:nvSpPr>
          <p:cNvPr id="211" name="Google Shape;211;gd31f11aa6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31f11aa6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d31f11aa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SzPts val="1400"/>
              <a:buNone/>
            </a:pPr>
            <a:r>
              <a:t/>
            </a:r>
            <a:endParaRPr sz="2200">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3200"/>
              <a:buFont typeface="Arial"/>
              <a:buNone/>
            </a:pPr>
            <a:r>
              <a:t/>
            </a:r>
            <a:endParaRPr/>
          </a:p>
        </p:txBody>
      </p:sp>
      <p:sp>
        <p:nvSpPr>
          <p:cNvPr id="219" name="Google Shape;219;gd31f11aa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31f11aa61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d31f11aa61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t/>
            </a:r>
            <a:endParaRPr/>
          </a:p>
        </p:txBody>
      </p:sp>
      <p:sp>
        <p:nvSpPr>
          <p:cNvPr id="227" name="Google Shape;227;gd31f11aa61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31f11aa61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d31f11aa61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35" name="Google Shape;235;gd31f11aa61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31f11aa61_0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d31f11aa61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43" name="Google Shape;243;gd31f11aa61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5" name="Shape 15"/>
        <p:cNvGrpSpPr/>
        <p:nvPr/>
      </p:nvGrpSpPr>
      <p:grpSpPr>
        <a:xfrm>
          <a:off x="0" y="0"/>
          <a:ext cx="0" cy="0"/>
          <a:chOff x="0" y="0"/>
          <a:chExt cx="0" cy="0"/>
        </a:xfrm>
      </p:grpSpPr>
      <p:pic>
        <p:nvPicPr>
          <p:cNvPr descr="Guide Dogs Logo" id="16" name="Google Shape;16;p6"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7" name="Google Shape;17;p6"/>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6"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v1" showMasterSp="0">
  <p:cSld name="1_Divider v1">
    <p:spTree>
      <p:nvGrpSpPr>
        <p:cNvPr id="56" name="Shape 56"/>
        <p:cNvGrpSpPr/>
        <p:nvPr/>
      </p:nvGrpSpPr>
      <p:grpSpPr>
        <a:xfrm>
          <a:off x="0" y="0"/>
          <a:ext cx="0" cy="0"/>
          <a:chOff x="0" y="0"/>
          <a:chExt cx="0" cy="0"/>
        </a:xfrm>
      </p:grpSpPr>
      <p:sp>
        <p:nvSpPr>
          <p:cNvPr id="57" name="Google Shape;57;p2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3200">
                <a:solidFill>
                  <a:schemeClr val="lt1"/>
                </a:solidFill>
                <a:latin typeface="Arial"/>
                <a:ea typeface="Arial"/>
                <a:cs typeface="Arial"/>
                <a:sym typeface="Arial"/>
              </a:defRPr>
            </a:lvl1pPr>
            <a:lvl2pPr indent="-228600" lvl="1" marL="914400" algn="l">
              <a:lnSpc>
                <a:spcPct val="100000"/>
              </a:lnSpc>
              <a:spcBef>
                <a:spcPts val="1200"/>
              </a:spcBef>
              <a:spcAft>
                <a:spcPts val="0"/>
              </a:spcAft>
              <a:buSzPts val="1800"/>
              <a:buFont typeface="Trebuchet MS"/>
              <a:buNone/>
              <a:defRPr sz="2200">
                <a:solidFill>
                  <a:schemeClr val="lt1"/>
                </a:solidFill>
              </a:defRPr>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59" name="Google Shape;59;p2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0" name="Google Shape;60;p2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61" name="Shape 61"/>
        <p:cNvGrpSpPr/>
        <p:nvPr/>
      </p:nvGrpSpPr>
      <p:grpSpPr>
        <a:xfrm>
          <a:off x="0" y="0"/>
          <a:ext cx="0" cy="0"/>
          <a:chOff x="0" y="0"/>
          <a:chExt cx="0" cy="0"/>
        </a:xfrm>
      </p:grpSpPr>
      <p:sp>
        <p:nvSpPr>
          <p:cNvPr id="62" name="Google Shape;62;p1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63" name="Google Shape;63;p1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5" name="Google Shape;65;p1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66" name="Shape 66"/>
        <p:cNvGrpSpPr/>
        <p:nvPr/>
      </p:nvGrpSpPr>
      <p:grpSpPr>
        <a:xfrm>
          <a:off x="0" y="0"/>
          <a:ext cx="0" cy="0"/>
          <a:chOff x="0" y="0"/>
          <a:chExt cx="0" cy="0"/>
        </a:xfrm>
      </p:grpSpPr>
      <p:sp>
        <p:nvSpPr>
          <p:cNvPr id="67" name="Google Shape;67;p21"/>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68" name="Google Shape;68;p2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70" name="Shape 70"/>
        <p:cNvGrpSpPr/>
        <p:nvPr/>
      </p:nvGrpSpPr>
      <p:grpSpPr>
        <a:xfrm>
          <a:off x="0" y="0"/>
          <a:ext cx="0" cy="0"/>
          <a:chOff x="0" y="0"/>
          <a:chExt cx="0" cy="0"/>
        </a:xfrm>
      </p:grpSpPr>
      <p:sp>
        <p:nvSpPr>
          <p:cNvPr id="71" name="Google Shape;71;p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73" name="Google Shape;73;p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74" name="Google Shape;74;p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76" name="Shape 76"/>
        <p:cNvGrpSpPr/>
        <p:nvPr/>
      </p:nvGrpSpPr>
      <p:grpSpPr>
        <a:xfrm>
          <a:off x="0" y="0"/>
          <a:ext cx="0" cy="0"/>
          <a:chOff x="0" y="0"/>
          <a:chExt cx="0" cy="0"/>
        </a:xfrm>
      </p:grpSpPr>
      <p:sp>
        <p:nvSpPr>
          <p:cNvPr id="77" name="Google Shape;77;p1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78" name="Google Shape;78;p1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1"/>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0" name="Google Shape;80;p1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81" name="Shape 81"/>
        <p:cNvGrpSpPr/>
        <p:nvPr/>
      </p:nvGrpSpPr>
      <p:grpSpPr>
        <a:xfrm>
          <a:off x="0" y="0"/>
          <a:ext cx="0" cy="0"/>
          <a:chOff x="0" y="0"/>
          <a:chExt cx="0" cy="0"/>
        </a:xfrm>
      </p:grpSpPr>
      <p:sp>
        <p:nvSpPr>
          <p:cNvPr id="82" name="Google Shape;82;p1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3" name="Google Shape;83;p1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1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5" name="Google Shape;85;p1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86" name="Shape 86"/>
        <p:cNvGrpSpPr/>
        <p:nvPr/>
      </p:nvGrpSpPr>
      <p:grpSpPr>
        <a:xfrm>
          <a:off x="0" y="0"/>
          <a:ext cx="0" cy="0"/>
          <a:chOff x="0" y="0"/>
          <a:chExt cx="0" cy="0"/>
        </a:xfrm>
      </p:grpSpPr>
      <p:sp>
        <p:nvSpPr>
          <p:cNvPr id="87" name="Google Shape;87;p1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8" name="Google Shape;88;p1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0" name="Google Shape;90;p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98" name="Shape 98"/>
        <p:cNvGrpSpPr/>
        <p:nvPr/>
      </p:nvGrpSpPr>
      <p:grpSpPr>
        <a:xfrm>
          <a:off x="0" y="0"/>
          <a:ext cx="0" cy="0"/>
          <a:chOff x="0" y="0"/>
          <a:chExt cx="0" cy="0"/>
        </a:xfrm>
      </p:grpSpPr>
      <p:sp>
        <p:nvSpPr>
          <p:cNvPr id="99" name="Google Shape;99;gd698752477_1_2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gd698752477_1_2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1" name="Google Shape;101;gd698752477_1_2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 showMasterSp="0">
  <p:cSld name="Divider v1">
    <p:spTree>
      <p:nvGrpSpPr>
        <p:cNvPr id="102" name="Shape 102"/>
        <p:cNvGrpSpPr/>
        <p:nvPr/>
      </p:nvGrpSpPr>
      <p:grpSpPr>
        <a:xfrm>
          <a:off x="0" y="0"/>
          <a:ext cx="0" cy="0"/>
          <a:chOff x="0" y="0"/>
          <a:chExt cx="0" cy="0"/>
        </a:xfrm>
      </p:grpSpPr>
      <p:sp>
        <p:nvSpPr>
          <p:cNvPr id="103" name="Google Shape;103;gd698752477_1_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gd698752477_1_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gd698752477_1_6"/>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06" name="Google Shape;106;gd698752477_1_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bg>
      <p:bgPr>
        <a:solidFill>
          <a:schemeClr val="dk1"/>
        </a:solidFill>
      </p:bgPr>
    </p:bg>
    <p:spTree>
      <p:nvGrpSpPr>
        <p:cNvPr id="19" name="Shape 19"/>
        <p:cNvGrpSpPr/>
        <p:nvPr/>
      </p:nvGrpSpPr>
      <p:grpSpPr>
        <a:xfrm>
          <a:off x="0" y="0"/>
          <a:ext cx="0" cy="0"/>
          <a:chOff x="0" y="0"/>
          <a:chExt cx="0" cy="0"/>
        </a:xfrm>
      </p:grpSpPr>
      <p:sp>
        <p:nvSpPr>
          <p:cNvPr id="20" name="Google Shape;20;p3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indent="-228600" lvl="1" marL="914400" algn="l">
              <a:lnSpc>
                <a:spcPct val="90000"/>
              </a:lnSpc>
              <a:spcBef>
                <a:spcPts val="0"/>
              </a:spcBef>
              <a:spcAft>
                <a:spcPts val="0"/>
              </a:spcAft>
              <a:buSzPts val="1800"/>
              <a:buFont typeface="Trebuchet MS"/>
              <a:buNone/>
              <a:defRPr sz="2200"/>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21" name="Google Shape;21;p32"/>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SzPts val="1800"/>
              <a:buNone/>
              <a:defRPr b="0" sz="2200">
                <a:solidFill>
                  <a:schemeClr val="lt1"/>
                </a:solidFill>
              </a:defRPr>
            </a:lvl1pPr>
            <a:lvl2pPr indent="-228600" lvl="1" marL="914400" algn="l">
              <a:lnSpc>
                <a:spcPct val="100000"/>
              </a:lnSpc>
              <a:spcBef>
                <a:spcPts val="1200"/>
              </a:spcBef>
              <a:spcAft>
                <a:spcPts val="0"/>
              </a:spcAft>
              <a:buSzPts val="1800"/>
              <a:buFont typeface="Trebuchet MS"/>
              <a:buNone/>
              <a:defRPr b="0" sz="2200">
                <a:solidFill>
                  <a:schemeClr val="lt1"/>
                </a:solidFill>
              </a:defRPr>
            </a:lvl2pPr>
            <a:lvl3pPr indent="-228600" lvl="2" marL="1371600" algn="l">
              <a:lnSpc>
                <a:spcPct val="100000"/>
              </a:lnSpc>
              <a:spcBef>
                <a:spcPts val="1200"/>
              </a:spcBef>
              <a:spcAft>
                <a:spcPts val="0"/>
              </a:spcAft>
              <a:buSzPts val="1800"/>
              <a:buFont typeface="Trebuchet MS"/>
              <a:buNone/>
              <a:defRPr b="0" sz="2200">
                <a:solidFill>
                  <a:schemeClr val="lt1"/>
                </a:solidFill>
              </a:defRPr>
            </a:lvl3pPr>
            <a:lvl4pPr indent="-228600" lvl="3" marL="1828800" algn="l">
              <a:lnSpc>
                <a:spcPct val="100000"/>
              </a:lnSpc>
              <a:spcBef>
                <a:spcPts val="1200"/>
              </a:spcBef>
              <a:spcAft>
                <a:spcPts val="0"/>
              </a:spcAft>
              <a:buSzPts val="1800"/>
              <a:buFont typeface="Trebuchet MS"/>
              <a:buNone/>
              <a:defRPr b="0" sz="2200">
                <a:solidFill>
                  <a:schemeClr val="lt1"/>
                </a:solidFill>
              </a:defRPr>
            </a:lvl4pPr>
            <a:lvl5pPr indent="-228600" lvl="4" marL="2286000" algn="l">
              <a:lnSpc>
                <a:spcPct val="100000"/>
              </a:lnSpc>
              <a:spcBef>
                <a:spcPts val="1200"/>
              </a:spcBef>
              <a:spcAft>
                <a:spcPts val="0"/>
              </a:spcAft>
              <a:buSzPts val="1000"/>
              <a:buNone/>
              <a:defRPr b="0" sz="2200">
                <a:solidFill>
                  <a:schemeClr val="lt1"/>
                </a:solidFill>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pic>
        <p:nvPicPr>
          <p:cNvPr descr="Guide Dogs Logo" id="22" name="Google Shape;22;p3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23" name="Google Shape;23;p3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07" name="Shape 107"/>
        <p:cNvGrpSpPr/>
        <p:nvPr/>
      </p:nvGrpSpPr>
      <p:grpSpPr>
        <a:xfrm>
          <a:off x="0" y="0"/>
          <a:ext cx="0" cy="0"/>
          <a:chOff x="0" y="0"/>
          <a:chExt cx="0" cy="0"/>
        </a:xfrm>
      </p:grpSpPr>
      <p:pic>
        <p:nvPicPr>
          <p:cNvPr descr="Guide Dogs Logo" id="108" name="Google Shape;108;gd698752477_1_11"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09" name="Google Shape;109;gd698752477_1_11"/>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gd698752477_1_11"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111" name="Shape 111"/>
        <p:cNvGrpSpPr/>
        <p:nvPr/>
      </p:nvGrpSpPr>
      <p:grpSpPr>
        <a:xfrm>
          <a:off x="0" y="0"/>
          <a:ext cx="0" cy="0"/>
          <a:chOff x="0" y="0"/>
          <a:chExt cx="0" cy="0"/>
        </a:xfrm>
      </p:grpSpPr>
      <p:sp>
        <p:nvSpPr>
          <p:cNvPr id="112" name="Google Shape;112;gd698752477_1_15"/>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gd698752477_1_15"/>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14" name="Google Shape;114;gd698752477_1_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15" name="Google Shape;115;gd698752477_1_1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d698752477_1_1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117" name="Shape 117"/>
        <p:cNvGrpSpPr/>
        <p:nvPr/>
      </p:nvGrpSpPr>
      <p:grpSpPr>
        <a:xfrm>
          <a:off x="0" y="0"/>
          <a:ext cx="0" cy="0"/>
          <a:chOff x="0" y="0"/>
          <a:chExt cx="0" cy="0"/>
        </a:xfrm>
      </p:grpSpPr>
      <p:sp>
        <p:nvSpPr>
          <p:cNvPr id="118" name="Google Shape;118;gd698752477_1_2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d698752477_1_2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gd698752477_1_2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1" name="Google Shape;121;gd698752477_1_2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122" name="Shape 122"/>
        <p:cNvGrpSpPr/>
        <p:nvPr/>
      </p:nvGrpSpPr>
      <p:grpSpPr>
        <a:xfrm>
          <a:off x="0" y="0"/>
          <a:ext cx="0" cy="0"/>
          <a:chOff x="0" y="0"/>
          <a:chExt cx="0" cy="0"/>
        </a:xfrm>
      </p:grpSpPr>
      <p:sp>
        <p:nvSpPr>
          <p:cNvPr id="123" name="Google Shape;123;gd698752477_1_3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gd698752477_1_3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25" name="Google Shape;125;gd698752477_1_3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126" name="Shape 126"/>
        <p:cNvGrpSpPr/>
        <p:nvPr/>
      </p:nvGrpSpPr>
      <p:grpSpPr>
        <a:xfrm>
          <a:off x="0" y="0"/>
          <a:ext cx="0" cy="0"/>
          <a:chOff x="0" y="0"/>
          <a:chExt cx="0" cy="0"/>
        </a:xfrm>
      </p:grpSpPr>
      <p:sp>
        <p:nvSpPr>
          <p:cNvPr id="127" name="Google Shape;127;gd698752477_1_3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gd698752477_1_3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gd698752477_1_34"/>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0" name="Google Shape;130;gd698752477_1_3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131" name="Shape 131"/>
        <p:cNvGrpSpPr/>
        <p:nvPr/>
      </p:nvGrpSpPr>
      <p:grpSpPr>
        <a:xfrm>
          <a:off x="0" y="0"/>
          <a:ext cx="0" cy="0"/>
          <a:chOff x="0" y="0"/>
          <a:chExt cx="0" cy="0"/>
        </a:xfrm>
      </p:grpSpPr>
      <p:sp>
        <p:nvSpPr>
          <p:cNvPr id="132" name="Google Shape;132;gd698752477_1_39"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gd698752477_1_39"/>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34" name="Google Shape;134;gd698752477_1_3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135" name="Shape 135"/>
        <p:cNvGrpSpPr/>
        <p:nvPr/>
      </p:nvGrpSpPr>
      <p:grpSpPr>
        <a:xfrm>
          <a:off x="0" y="0"/>
          <a:ext cx="0" cy="0"/>
          <a:chOff x="0" y="0"/>
          <a:chExt cx="0" cy="0"/>
        </a:xfrm>
      </p:grpSpPr>
      <p:sp>
        <p:nvSpPr>
          <p:cNvPr id="136" name="Google Shape;136;gd698752477_1_4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gd698752477_1_4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gd698752477_1_4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9" name="Google Shape;139;gd698752477_1_4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140" name="Shape 140"/>
        <p:cNvGrpSpPr/>
        <p:nvPr/>
      </p:nvGrpSpPr>
      <p:grpSpPr>
        <a:xfrm>
          <a:off x="0" y="0"/>
          <a:ext cx="0" cy="0"/>
          <a:chOff x="0" y="0"/>
          <a:chExt cx="0" cy="0"/>
        </a:xfrm>
      </p:grpSpPr>
      <p:sp>
        <p:nvSpPr>
          <p:cNvPr id="141" name="Google Shape;141;gd698752477_1_4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gd698752477_1_4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43" name="Google Shape;143;gd698752477_1_4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144" name="Shape 144"/>
        <p:cNvGrpSpPr/>
        <p:nvPr/>
      </p:nvGrpSpPr>
      <p:grpSpPr>
        <a:xfrm>
          <a:off x="0" y="0"/>
          <a:ext cx="0" cy="0"/>
          <a:chOff x="0" y="0"/>
          <a:chExt cx="0" cy="0"/>
        </a:xfrm>
      </p:grpSpPr>
      <p:sp>
        <p:nvSpPr>
          <p:cNvPr id="145" name="Google Shape;145;gd698752477_1_5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d698752477_1_5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gd698752477_1_52"/>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48" name="Google Shape;148;gd698752477_1_5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149" name="Shape 149"/>
        <p:cNvGrpSpPr/>
        <p:nvPr/>
      </p:nvGrpSpPr>
      <p:grpSpPr>
        <a:xfrm>
          <a:off x="0" y="0"/>
          <a:ext cx="0" cy="0"/>
          <a:chOff x="0" y="0"/>
          <a:chExt cx="0" cy="0"/>
        </a:xfrm>
      </p:grpSpPr>
      <p:sp>
        <p:nvSpPr>
          <p:cNvPr id="150" name="Google Shape;150;gd698752477_1_5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d698752477_1_5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52" name="Google Shape;152;gd698752477_1_5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25" name="Shape 25"/>
        <p:cNvGrpSpPr/>
        <p:nvPr/>
      </p:nvGrpSpPr>
      <p:grpSpPr>
        <a:xfrm>
          <a:off x="0" y="0"/>
          <a:ext cx="0" cy="0"/>
          <a:chOff x="0" y="0"/>
          <a:chExt cx="0" cy="0"/>
        </a:xfrm>
      </p:grpSpPr>
      <p:sp>
        <p:nvSpPr>
          <p:cNvPr id="26" name="Google Shape;26;p1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27" name="Google Shape;27;p1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28" name="Google Shape;28;p1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153" name="Shape 153"/>
        <p:cNvGrpSpPr/>
        <p:nvPr/>
      </p:nvGrpSpPr>
      <p:grpSpPr>
        <a:xfrm>
          <a:off x="0" y="0"/>
          <a:ext cx="0" cy="0"/>
          <a:chOff x="0" y="0"/>
          <a:chExt cx="0" cy="0"/>
        </a:xfrm>
      </p:grpSpPr>
      <p:sp>
        <p:nvSpPr>
          <p:cNvPr id="154" name="Google Shape;154;gd698752477_1_61"/>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gd698752477_1_61"/>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gd698752477_1_6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d698752477_1_6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158" name="Shape 158"/>
        <p:cNvGrpSpPr/>
        <p:nvPr/>
      </p:nvGrpSpPr>
      <p:grpSpPr>
        <a:xfrm>
          <a:off x="0" y="0"/>
          <a:ext cx="0" cy="0"/>
          <a:chOff x="0" y="0"/>
          <a:chExt cx="0" cy="0"/>
        </a:xfrm>
      </p:grpSpPr>
      <p:sp>
        <p:nvSpPr>
          <p:cNvPr id="159" name="Google Shape;159;gd698752477_1_66"/>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gd698752477_1_66"/>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61" name="Google Shape;161;gd698752477_1_6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62" name="Google Shape;162;gd698752477_1_66"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d698752477_1_66"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64" name="Shape 164"/>
        <p:cNvGrpSpPr/>
        <p:nvPr/>
      </p:nvGrpSpPr>
      <p:grpSpPr>
        <a:xfrm>
          <a:off x="0" y="0"/>
          <a:ext cx="0" cy="0"/>
          <a:chOff x="0" y="0"/>
          <a:chExt cx="0" cy="0"/>
        </a:xfrm>
      </p:grpSpPr>
      <p:sp>
        <p:nvSpPr>
          <p:cNvPr id="165" name="Google Shape;165;gd698752477_1_7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gd698752477_1_72"/>
          <p:cNvSpPr txBox="1"/>
          <p:nvPr>
            <p:ph idx="2" type="body"/>
          </p:nvPr>
        </p:nvSpPr>
        <p:spPr>
          <a:xfrm>
            <a:off x="42545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gd698752477_1_72"/>
          <p:cNvSpPr txBox="1"/>
          <p:nvPr>
            <p:ph idx="3" type="body"/>
          </p:nvPr>
        </p:nvSpPr>
        <p:spPr>
          <a:xfrm>
            <a:off x="468760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gd698752477_1_7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d698752477_1_7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guide id="5" pos="2808">
          <p15:clr>
            <a:srgbClr val="FBAE40"/>
          </p15:clr>
        </p15:guide>
        <p15:guide id="6" pos="2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170" name="Shape 170"/>
        <p:cNvGrpSpPr/>
        <p:nvPr/>
      </p:nvGrpSpPr>
      <p:grpSpPr>
        <a:xfrm>
          <a:off x="0" y="0"/>
          <a:ext cx="0" cy="0"/>
          <a:chOff x="0" y="0"/>
          <a:chExt cx="0" cy="0"/>
        </a:xfrm>
      </p:grpSpPr>
      <p:sp>
        <p:nvSpPr>
          <p:cNvPr id="171" name="Google Shape;171;gd698752477_1_78"/>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2" name="Google Shape;172;gd698752477_1_78"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d698752477_1_78"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image: Dark background" showMasterSp="0">
  <p:cSld name="1_Full page image: Dark background">
    <p:bg>
      <p:bgPr>
        <a:solidFill>
          <a:schemeClr val="accent1"/>
        </a:solidFill>
      </p:bgPr>
    </p:bg>
    <p:spTree>
      <p:nvGrpSpPr>
        <p:cNvPr id="174" name="Shape 174"/>
        <p:cNvGrpSpPr/>
        <p:nvPr/>
      </p:nvGrpSpPr>
      <p:grpSpPr>
        <a:xfrm>
          <a:off x="0" y="0"/>
          <a:ext cx="0" cy="0"/>
          <a:chOff x="0" y="0"/>
          <a:chExt cx="0" cy="0"/>
        </a:xfrm>
      </p:grpSpPr>
      <p:sp>
        <p:nvSpPr>
          <p:cNvPr id="175" name="Google Shape;175;gd698752477_1_82"/>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6" name="Google Shape;176;gd698752477_1_8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d698752477_1_8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178"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29" name="Shape 29"/>
        <p:cNvGrpSpPr/>
        <p:nvPr/>
      </p:nvGrpSpPr>
      <p:grpSpPr>
        <a:xfrm>
          <a:off x="0" y="0"/>
          <a:ext cx="0" cy="0"/>
          <a:chOff x="0" y="0"/>
          <a:chExt cx="0" cy="0"/>
        </a:xfrm>
      </p:grpSpPr>
      <p:sp>
        <p:nvSpPr>
          <p:cNvPr id="30" name="Google Shape;30;p7"/>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7"/>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34" name="Shape 34"/>
        <p:cNvGrpSpPr/>
        <p:nvPr/>
      </p:nvGrpSpPr>
      <p:grpSpPr>
        <a:xfrm>
          <a:off x="0" y="0"/>
          <a:ext cx="0" cy="0"/>
          <a:chOff x="0" y="0"/>
          <a:chExt cx="0" cy="0"/>
        </a:xfrm>
      </p:grpSpPr>
      <p:sp>
        <p:nvSpPr>
          <p:cNvPr id="35" name="Google Shape;35;p1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36" name="Google Shape;36;p1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37" name="Google Shape;37;p1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38" name="Shape 38"/>
        <p:cNvGrpSpPr/>
        <p:nvPr/>
      </p:nvGrpSpPr>
      <p:grpSpPr>
        <a:xfrm>
          <a:off x="0" y="0"/>
          <a:ext cx="0" cy="0"/>
          <a:chOff x="0" y="0"/>
          <a:chExt cx="0" cy="0"/>
        </a:xfrm>
      </p:grpSpPr>
      <p:sp>
        <p:nvSpPr>
          <p:cNvPr id="39" name="Google Shape;39;p1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0" name="Google Shape;40;p1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1" name="Google Shape;41;p1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42" name="Shape 42"/>
        <p:cNvGrpSpPr/>
        <p:nvPr/>
      </p:nvGrpSpPr>
      <p:grpSpPr>
        <a:xfrm>
          <a:off x="0" y="0"/>
          <a:ext cx="0" cy="0"/>
          <a:chOff x="0" y="0"/>
          <a:chExt cx="0" cy="0"/>
        </a:xfrm>
      </p:grpSpPr>
      <p:sp>
        <p:nvSpPr>
          <p:cNvPr id="43" name="Google Shape;43;p1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4" name="Google Shape;44;p1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5" name="Google Shape;45;p1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46" name="Shape 46"/>
        <p:cNvGrpSpPr/>
        <p:nvPr/>
      </p:nvGrpSpPr>
      <p:grpSpPr>
        <a:xfrm>
          <a:off x="0" y="0"/>
          <a:ext cx="0" cy="0"/>
          <a:chOff x="0" y="0"/>
          <a:chExt cx="0" cy="0"/>
        </a:xfrm>
      </p:grpSpPr>
      <p:sp>
        <p:nvSpPr>
          <p:cNvPr id="47" name="Google Shape;47;p1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8" name="Google Shape;48;p1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9" name="Google Shape;49;p1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50" name="Shape 50"/>
        <p:cNvGrpSpPr/>
        <p:nvPr/>
      </p:nvGrpSpPr>
      <p:grpSpPr>
        <a:xfrm>
          <a:off x="0" y="0"/>
          <a:ext cx="0" cy="0"/>
          <a:chOff x="0" y="0"/>
          <a:chExt cx="0" cy="0"/>
        </a:xfrm>
      </p:grpSpPr>
      <p:sp>
        <p:nvSpPr>
          <p:cNvPr id="51" name="Google Shape;51;p1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1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3" name="Google Shape;53;p1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54" name="Google Shape;54;p1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2.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 name="Google Shape;12;p5"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13" name="Google Shape;13;p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d698752477_1_0"/>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d698752477_1_0"/>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5" name="Google Shape;95;gd698752477_1_0"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96" name="Google Shape;96;gd698752477_1_0"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gd698752477_1_0"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05fP1kXR0DE"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mailto:GD90@guidedogs.org.uk" TargetMode="External"/><Relationship Id="rId4" Type="http://schemas.openxmlformats.org/officeDocument/2006/relationships/image" Target="../media/image8.jpg"/><Relationship Id="rId5"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5PRa8o1wxH0"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idx="1" type="body"/>
          </p:nvPr>
        </p:nvSpPr>
        <p:spPr>
          <a:xfrm>
            <a:off x="452050" y="1499975"/>
            <a:ext cx="6678900" cy="4006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800"/>
              <a:buNone/>
            </a:pPr>
            <a:r>
              <a:rPr lang="en-GB"/>
              <a:t>Midlands regional round-up </a:t>
            </a:r>
            <a:endParaRPr/>
          </a:p>
          <a:p>
            <a:pPr indent="0" lvl="1" marL="0" rtl="0" algn="l">
              <a:lnSpc>
                <a:spcPct val="100000"/>
              </a:lnSpc>
              <a:spcBef>
                <a:spcPts val="900"/>
              </a:spcBef>
              <a:spcAft>
                <a:spcPts val="0"/>
              </a:spcAft>
              <a:buSzPts val="2400"/>
              <a:buNone/>
            </a:pPr>
            <a:r>
              <a:rPr lang="en-GB" sz="1800"/>
              <a:t>News and information from your teams </a:t>
            </a:r>
            <a:endParaRPr sz="1800"/>
          </a:p>
          <a:p>
            <a:pPr indent="0" lvl="1" marL="0" rtl="0" algn="l">
              <a:lnSpc>
                <a:spcPct val="100000"/>
              </a:lnSpc>
              <a:spcBef>
                <a:spcPts val="900"/>
              </a:spcBef>
              <a:spcAft>
                <a:spcPts val="0"/>
              </a:spcAft>
              <a:buClr>
                <a:schemeClr val="dk2"/>
              </a:buClr>
              <a:buSzPts val="2400"/>
              <a:buFont typeface="Arial"/>
              <a:buNone/>
            </a:pPr>
            <a:r>
              <a:rPr lang="en-GB" sz="1800"/>
              <a:t>7 May 2021</a:t>
            </a:r>
            <a:endParaRPr sz="1800"/>
          </a:p>
          <a:p>
            <a:pPr indent="0" lvl="1" marL="0" rtl="0" algn="l">
              <a:lnSpc>
                <a:spcPct val="100000"/>
              </a:lnSpc>
              <a:spcBef>
                <a:spcPts val="900"/>
              </a:spcBef>
              <a:spcAft>
                <a:spcPts val="0"/>
              </a:spcAft>
              <a:buClr>
                <a:schemeClr val="dk2"/>
              </a:buClr>
              <a:buSzPts val="2400"/>
              <a:buFont typeface="Arial"/>
              <a:buNone/>
            </a:pPr>
            <a:r>
              <a:rPr lang="en-GB" sz="1800"/>
              <a:t>Hosted by: Colin Vince – Regional Head - Midlands</a:t>
            </a:r>
            <a:endParaRPr sz="1800"/>
          </a:p>
          <a:p>
            <a:pPr indent="0" lvl="1" marL="0" rtl="0" algn="l">
              <a:lnSpc>
                <a:spcPct val="100000"/>
              </a:lnSpc>
              <a:spcBef>
                <a:spcPts val="900"/>
              </a:spcBef>
              <a:spcAft>
                <a:spcPts val="0"/>
              </a:spcAft>
              <a:buClr>
                <a:schemeClr val="dk2"/>
              </a:buClr>
              <a:buSzPts val="2400"/>
              <a:buFont typeface="Arial"/>
              <a:buNone/>
            </a:pPr>
            <a:r>
              <a:rPr lang="en-GB" sz="1800"/>
              <a:t>Panellists: Graham Kensett, Head of Canine Assisted Services | Sarah McNulty, Head of Skills Information &amp; Support Services | Matt Bottomley, Head of Breeding | Rachel Smith, CAS Operations Manager | Sara McIver, Training &amp; Behaviour Consultant</a:t>
            </a:r>
            <a:endParaRPr sz="1800"/>
          </a:p>
          <a:p>
            <a:pPr indent="0" lvl="1" marL="0" rtl="0" algn="l">
              <a:lnSpc>
                <a:spcPct val="100000"/>
              </a:lnSpc>
              <a:spcBef>
                <a:spcPts val="900"/>
              </a:spcBef>
              <a:spcAft>
                <a:spcPts val="0"/>
              </a:spcAft>
              <a:buSzPts val="2400"/>
              <a:buNone/>
            </a:pPr>
            <a:r>
              <a:t/>
            </a:r>
            <a:endParaRPr/>
          </a:p>
        </p:txBody>
      </p:sp>
      <p:sp>
        <p:nvSpPr>
          <p:cNvPr id="185" name="Google Shape;185;p1"/>
          <p:cNvSpPr txBox="1"/>
          <p:nvPr/>
        </p:nvSpPr>
        <p:spPr>
          <a:xfrm>
            <a:off x="6782800" y="5925550"/>
            <a:ext cx="1759500" cy="721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a45634c2cd_0_1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Our 90th anniversary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d31f11aa61_0_2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Last month, we kicked off our 90th anniversary with a film about a Puppy Raiser and their puppy ‘Flash’ </a:t>
            </a:r>
            <a:endParaRPr/>
          </a:p>
        </p:txBody>
      </p:sp>
      <p:sp>
        <p:nvSpPr>
          <p:cNvPr id="261" name="Google Shape;261;gd31f11aa61_0_28"/>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62" name="Google Shape;262;gd31f11aa61_0_2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63" name="Google Shape;263;gd31f11aa61_0_28"/>
          <p:cNvPicPr preferRelativeResize="0"/>
          <p:nvPr/>
        </p:nvPicPr>
        <p:blipFill rotWithShape="1">
          <a:blip r:embed="rId3">
            <a:alphaModFix/>
          </a:blip>
          <a:srcRect b="0" l="0" r="0" t="0"/>
          <a:stretch/>
        </p:blipFill>
        <p:spPr>
          <a:xfrm>
            <a:off x="1187100" y="1971250"/>
            <a:ext cx="6771101" cy="380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7a3d0b38de_0_3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Since Flash hit our screens, dogs all over have been watching with excitement </a:t>
            </a:r>
            <a:endParaRPr/>
          </a:p>
        </p:txBody>
      </p:sp>
      <p:sp>
        <p:nvSpPr>
          <p:cNvPr id="270" name="Google Shape;270;g7a3d0b38de_0_3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71" name="Google Shape;271;g7a3d0b38de_0_3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72" name="Google Shape;272;g7a3d0b38de_0_30"/>
          <p:cNvPicPr preferRelativeResize="0"/>
          <p:nvPr/>
        </p:nvPicPr>
        <p:blipFill rotWithShape="1">
          <a:blip r:embed="rId3">
            <a:alphaModFix/>
          </a:blip>
          <a:srcRect b="0" l="0" r="0" t="0"/>
          <a:stretch/>
        </p:blipFill>
        <p:spPr>
          <a:xfrm>
            <a:off x="2827713" y="1587575"/>
            <a:ext cx="3488575" cy="4651374"/>
          </a:xfrm>
          <a:prstGeom prst="rect">
            <a:avLst/>
          </a:prstGeom>
          <a:noFill/>
          <a:ln>
            <a:noFill/>
          </a:ln>
        </p:spPr>
      </p:pic>
      <p:sp>
        <p:nvSpPr>
          <p:cNvPr id="273" name="Google Shape;273;g7a3d0b38de_0_30"/>
          <p:cNvSpPr txBox="1"/>
          <p:nvPr/>
        </p:nvSpPr>
        <p:spPr>
          <a:xfrm>
            <a:off x="5166250" y="5341275"/>
            <a:ext cx="35535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0" i="0" lang="en-GB" sz="2200" u="none" cap="none" strike="noStrike">
                <a:solidFill>
                  <a:schemeClr val="dk1"/>
                </a:solidFill>
                <a:latin typeface="Trebuchet MS"/>
                <a:ea typeface="Trebuchet MS"/>
                <a:cs typeface="Trebuchet MS"/>
                <a:sym typeface="Trebuchet MS"/>
              </a:rPr>
              <a:t>#MeetFlash</a:t>
            </a:r>
            <a:endParaRPr b="0"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7a3d0b38de_0_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Actress and Guide Dogs supporter Joanna Page recorded voice to a special Flash recording and message for volunteers</a:t>
            </a:r>
            <a:endParaRPr/>
          </a:p>
        </p:txBody>
      </p:sp>
      <p:sp>
        <p:nvSpPr>
          <p:cNvPr id="280" name="Google Shape;280;g7a3d0b38de_0_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81" name="Google Shape;281;g7a3d0b38de_0_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uide Dogs is celebrating 90 years of helping people with sight loss live the life they choose. As an organisation, we're grateful to our volunteers for helping us reach this incredible milestone. This is an important service announcement from Joanna Page, actress and Guide Dogs supporter to our incredible volunteers." id="282" name="Google Shape;282;g7a3d0b38de_0_4" title="Joanna Page Message to Volunteers">
            <a:hlinkClick r:id="rId3"/>
          </p:cNvPr>
          <p:cNvPicPr preferRelativeResize="0"/>
          <p:nvPr/>
        </p:nvPicPr>
        <p:blipFill rotWithShape="1">
          <a:blip r:embed="rId4">
            <a:alphaModFix/>
          </a:blip>
          <a:srcRect b="0" l="0" r="0" t="0"/>
          <a:stretch/>
        </p:blipFill>
        <p:spPr>
          <a:xfrm>
            <a:off x="1408050" y="1714500"/>
            <a:ext cx="6086419" cy="456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d31f11aa61_0_3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There’s more activities planned for the year, but we also want to hear your ideas too </a:t>
            </a:r>
            <a:endParaRPr/>
          </a:p>
        </p:txBody>
      </p:sp>
      <p:sp>
        <p:nvSpPr>
          <p:cNvPr id="289" name="Google Shape;289;gd31f11aa61_0_35"/>
          <p:cNvSpPr txBox="1"/>
          <p:nvPr>
            <p:ph idx="2" type="body"/>
          </p:nvPr>
        </p:nvSpPr>
        <p:spPr>
          <a:xfrm>
            <a:off x="640275" y="5549000"/>
            <a:ext cx="8079600" cy="58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0" lang="en-GB" sz="2000"/>
              <a:t>Email your ideas and stories to </a:t>
            </a:r>
            <a:r>
              <a:rPr b="0" lang="en-GB" sz="2000" u="sng">
                <a:solidFill>
                  <a:schemeClr val="hlink"/>
                </a:solidFill>
                <a:hlinkClick r:id="rId3"/>
              </a:rPr>
              <a:t>GD90@guidedogs.org.uk</a:t>
            </a:r>
            <a:r>
              <a:rPr b="0" lang="en-GB" sz="2000"/>
              <a:t> </a:t>
            </a:r>
            <a:endParaRPr b="0" sz="2000"/>
          </a:p>
          <a:p>
            <a:pPr indent="0" lvl="0" marL="0" rtl="0" algn="l">
              <a:lnSpc>
                <a:spcPct val="115000"/>
              </a:lnSpc>
              <a:spcBef>
                <a:spcPts val="0"/>
              </a:spcBef>
              <a:spcAft>
                <a:spcPts val="0"/>
              </a:spcAft>
              <a:buSzPts val="1800"/>
              <a:buNone/>
            </a:pPr>
            <a:r>
              <a:t/>
            </a:r>
            <a:endParaRPr b="0" sz="2000"/>
          </a:p>
        </p:txBody>
      </p:sp>
      <p:sp>
        <p:nvSpPr>
          <p:cNvPr id="290" name="Google Shape;290;gd31f11aa61_0_3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90th Anniversary Years Stacked Logo Inky Blue.jpg" id="291" name="Google Shape;291;gd31f11aa61_0_35" title="90th Anniversary Years Stacked Logo Inky Blue.jpg"/>
          <p:cNvPicPr preferRelativeResize="0"/>
          <p:nvPr/>
        </p:nvPicPr>
        <p:blipFill rotWithShape="1">
          <a:blip r:embed="rId4">
            <a:alphaModFix/>
          </a:blip>
          <a:srcRect b="0" l="0" r="0" t="0"/>
          <a:stretch/>
        </p:blipFill>
        <p:spPr>
          <a:xfrm>
            <a:off x="4786975" y="1787375"/>
            <a:ext cx="2651182" cy="3405925"/>
          </a:xfrm>
          <a:prstGeom prst="rect">
            <a:avLst/>
          </a:prstGeom>
          <a:noFill/>
          <a:ln>
            <a:noFill/>
          </a:ln>
        </p:spPr>
      </p:pic>
      <p:pic>
        <p:nvPicPr>
          <p:cNvPr descr="Image 3.jpg" id="292" name="Google Shape;292;gd31f11aa61_0_35" title="Image 3.jpg"/>
          <p:cNvPicPr preferRelativeResize="0"/>
          <p:nvPr/>
        </p:nvPicPr>
        <p:blipFill rotWithShape="1">
          <a:blip r:embed="rId5">
            <a:alphaModFix/>
          </a:blip>
          <a:srcRect b="0" l="0" r="0" t="0"/>
          <a:stretch/>
        </p:blipFill>
        <p:spPr>
          <a:xfrm>
            <a:off x="1497300" y="1787375"/>
            <a:ext cx="2922125" cy="340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a45634c2cd_0_247"/>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Latest developments in volunteering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d31f11aa61_0_4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We’re exploring what a more community-based style of volunteering would look like at Guide Dogs</a:t>
            </a:r>
            <a:endParaRPr/>
          </a:p>
        </p:txBody>
      </p:sp>
      <p:sp>
        <p:nvSpPr>
          <p:cNvPr id="305" name="Google Shape;305;gd31f11aa61_0_42"/>
          <p:cNvSpPr txBox="1"/>
          <p:nvPr>
            <p:ph idx="2" type="body"/>
          </p:nvPr>
        </p:nvSpPr>
        <p:spPr>
          <a:xfrm>
            <a:off x="425450" y="1330000"/>
            <a:ext cx="66603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000"/>
              <a:t>Our pilots are looking at how:</a:t>
            </a:r>
            <a:endParaRPr b="0" sz="2000"/>
          </a:p>
          <a:p>
            <a:pPr indent="0" lvl="0" marL="45720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A standardised, volunteer-centric and multifunctional volunteering model could work.</a:t>
            </a:r>
            <a:endParaRPr b="0" sz="2000"/>
          </a:p>
          <a:p>
            <a:pPr indent="0" lvl="0" marL="457200" rtl="0" algn="l">
              <a:lnSpc>
                <a:spcPct val="115000"/>
              </a:lnSpc>
              <a:spcBef>
                <a:spcPts val="0"/>
              </a:spcBef>
              <a:spcAft>
                <a:spcPts val="0"/>
              </a:spcAft>
              <a:buSzPts val="1800"/>
              <a:buNone/>
            </a:pPr>
            <a:r>
              <a:t/>
            </a:r>
            <a:endParaRPr b="0" sz="2000"/>
          </a:p>
          <a:p>
            <a:pPr indent="0" lvl="0" marL="0" rtl="0" algn="l">
              <a:lnSpc>
                <a:spcPct val="115000"/>
              </a:lnSpc>
              <a:spcBef>
                <a:spcPts val="0"/>
              </a:spcBef>
              <a:spcAft>
                <a:spcPts val="0"/>
              </a:spcAft>
              <a:buSzPts val="1800"/>
              <a:buNone/>
            </a:pPr>
            <a:r>
              <a:rPr b="0" lang="en-GB" sz="2000"/>
              <a:t>We think it could hep to: </a:t>
            </a:r>
            <a:endParaRPr b="0" sz="2000"/>
          </a:p>
          <a:p>
            <a:pPr indent="0" lvl="0" marL="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Font typeface="Trebuchet MS"/>
              <a:buChar char="●"/>
            </a:pPr>
            <a:r>
              <a:rPr b="0" lang="en-GB" sz="2000"/>
              <a:t>Reduce ‘silos’ amongst volunteers.</a:t>
            </a:r>
            <a:endParaRPr b="0" sz="2000"/>
          </a:p>
          <a:p>
            <a:pPr indent="-355600" lvl="0" marL="457200" rtl="0" algn="l">
              <a:lnSpc>
                <a:spcPct val="115000"/>
              </a:lnSpc>
              <a:spcBef>
                <a:spcPts val="0"/>
              </a:spcBef>
              <a:spcAft>
                <a:spcPts val="0"/>
              </a:spcAft>
              <a:buSzPts val="2000"/>
              <a:buFont typeface="Trebuchet MS"/>
              <a:buChar char="●"/>
            </a:pPr>
            <a:r>
              <a:rPr b="0" lang="en-GB" sz="2000"/>
              <a:t>Improve the volunteer experience.</a:t>
            </a:r>
            <a:endParaRPr b="0" sz="2000"/>
          </a:p>
          <a:p>
            <a:pPr indent="-355600" lvl="0" marL="457200" rtl="0" algn="l">
              <a:lnSpc>
                <a:spcPct val="115000"/>
              </a:lnSpc>
              <a:spcBef>
                <a:spcPts val="0"/>
              </a:spcBef>
              <a:spcAft>
                <a:spcPts val="0"/>
              </a:spcAft>
              <a:buSzPts val="2000"/>
              <a:buFont typeface="Trebuchet MS"/>
              <a:buChar char="●"/>
            </a:pPr>
            <a:r>
              <a:rPr b="0" lang="en-GB" sz="2000"/>
              <a:t>Support volunteer fundraisers to grow and diversify their fundraising. </a:t>
            </a:r>
            <a:endParaRPr b="0" sz="2000"/>
          </a:p>
        </p:txBody>
      </p:sp>
      <p:sp>
        <p:nvSpPr>
          <p:cNvPr id="306" name="Google Shape;306;gd31f11aa61_0_4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d31f11aa61_0_4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Volunteer insight shapes our future, so it’s now easier to share feedback and get involved in areas that interest you</a:t>
            </a:r>
            <a:endParaRPr/>
          </a:p>
        </p:txBody>
      </p:sp>
      <p:sp>
        <p:nvSpPr>
          <p:cNvPr id="313" name="Google Shape;313;gd31f11aa61_0_4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368300" lvl="0" marL="457200" rtl="0" algn="l">
              <a:lnSpc>
                <a:spcPct val="115000"/>
              </a:lnSpc>
              <a:spcBef>
                <a:spcPts val="0"/>
              </a:spcBef>
              <a:spcAft>
                <a:spcPts val="0"/>
              </a:spcAft>
              <a:buSzPts val="2200"/>
              <a:buAutoNum type="arabicPeriod"/>
            </a:pPr>
            <a:r>
              <a:rPr b="0" lang="en-GB" sz="2200"/>
              <a:t>Volunteer Impact Assessment. </a:t>
            </a:r>
            <a:endParaRPr b="0" sz="2200"/>
          </a:p>
          <a:p>
            <a:pPr indent="-368300" lvl="0" marL="457200" rtl="0" algn="l">
              <a:lnSpc>
                <a:spcPct val="115000"/>
              </a:lnSpc>
              <a:spcBef>
                <a:spcPts val="0"/>
              </a:spcBef>
              <a:spcAft>
                <a:spcPts val="0"/>
              </a:spcAft>
              <a:buSzPts val="2200"/>
              <a:buAutoNum type="arabicPeriod"/>
            </a:pPr>
            <a:r>
              <a:rPr b="0" lang="en-GB" sz="2200"/>
              <a:t>‘Pulse’ survey results - headlines and next steps.</a:t>
            </a:r>
            <a:endParaRPr b="0" sz="2200"/>
          </a:p>
          <a:p>
            <a:pPr indent="-368300" lvl="0" marL="457200" rtl="0" algn="l">
              <a:lnSpc>
                <a:spcPct val="115000"/>
              </a:lnSpc>
              <a:spcBef>
                <a:spcPts val="0"/>
              </a:spcBef>
              <a:spcAft>
                <a:spcPts val="0"/>
              </a:spcAft>
              <a:buSzPts val="2200"/>
              <a:buAutoNum type="arabicPeriod"/>
            </a:pPr>
            <a:r>
              <a:rPr b="0" lang="en-GB" sz="2200"/>
              <a:t>Volunteer Voices, including workstreams and vacancies.</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314" name="Google Shape;314;gd31f11aa61_0_4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a45634c2cd_0_2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8" rtl="0" algn="l">
              <a:lnSpc>
                <a:spcPct val="90000"/>
              </a:lnSpc>
              <a:spcBef>
                <a:spcPts val="0"/>
              </a:spcBef>
              <a:spcAft>
                <a:spcPts val="0"/>
              </a:spcAft>
              <a:buClr>
                <a:schemeClr val="lt1"/>
              </a:buClr>
              <a:buSzPts val="3200"/>
              <a:buNone/>
            </a:pPr>
            <a:r>
              <a:rPr lang="en-GB" sz="4000"/>
              <a:t>Community Fundraising</a:t>
            </a:r>
            <a:endParaRPr sz="4000"/>
          </a:p>
          <a:p>
            <a:pPr indent="0" lvl="0" marL="89999" rtl="0" algn="l">
              <a:lnSpc>
                <a:spcPct val="90000"/>
              </a:lnSpc>
              <a:spcBef>
                <a:spcPts val="0"/>
              </a:spcBef>
              <a:spcAft>
                <a:spcPts val="0"/>
              </a:spcAft>
              <a:buClr>
                <a:schemeClr val="lt1"/>
              </a:buClr>
              <a:buSzPts val="3200"/>
              <a:buNone/>
            </a:pPr>
            <a:r>
              <a:rPr lang="en-GB" sz="4000"/>
              <a:t>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7a3d0b38de_0_1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2"/>
              </a:buClr>
              <a:buSzPts val="4400"/>
              <a:buFont typeface="Arial"/>
              <a:buNone/>
            </a:pPr>
            <a:r>
              <a:rPr lang="en-GB"/>
              <a:t>As we restart community fundraising activities, here’s what you need to know</a:t>
            </a:r>
            <a:endParaRPr/>
          </a:p>
        </p:txBody>
      </p:sp>
      <p:sp>
        <p:nvSpPr>
          <p:cNvPr id="327" name="Google Shape;327;g7a3d0b38de_0_13"/>
          <p:cNvSpPr txBox="1"/>
          <p:nvPr>
            <p:ph idx="2" type="body"/>
          </p:nvPr>
        </p:nvSpPr>
        <p:spPr>
          <a:xfrm>
            <a:off x="3783325" y="1327150"/>
            <a:ext cx="48675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393700" lvl="0" marL="457200" rtl="0" algn="l">
              <a:lnSpc>
                <a:spcPct val="90000"/>
              </a:lnSpc>
              <a:spcBef>
                <a:spcPts val="0"/>
              </a:spcBef>
              <a:spcAft>
                <a:spcPts val="0"/>
              </a:spcAft>
              <a:buClr>
                <a:schemeClr val="dk1"/>
              </a:buClr>
              <a:buSzPts val="2000"/>
              <a:buChar char="•"/>
            </a:pPr>
            <a:r>
              <a:rPr b="0" lang="en-GB" sz="2000"/>
              <a:t>86% of our fundraising volunteers are ready and keen to start fundraising again</a:t>
            </a:r>
            <a:endParaRPr b="0" sz="2000"/>
          </a:p>
          <a:p>
            <a:pPr indent="-393700" lvl="0" marL="457200" rtl="0" algn="l">
              <a:lnSpc>
                <a:spcPct val="90000"/>
              </a:lnSpc>
              <a:spcBef>
                <a:spcPts val="2000"/>
              </a:spcBef>
              <a:spcAft>
                <a:spcPts val="0"/>
              </a:spcAft>
              <a:buClr>
                <a:schemeClr val="dk1"/>
              </a:buClr>
              <a:buSzPts val="2000"/>
              <a:buChar char="•"/>
            </a:pPr>
            <a:r>
              <a:rPr b="0" lang="en-GB" sz="2000"/>
              <a:t>Permitted activities include: Emptying of collection boxes, banking, collections, distance selling, Name a Puppy visits, cheque presentations and merchandise stalls, speaking engagements and pop up shops.</a:t>
            </a:r>
            <a:endParaRPr b="0" sz="2000"/>
          </a:p>
          <a:p>
            <a:pPr indent="-393700" lvl="0" marL="457200" rtl="0" algn="l">
              <a:lnSpc>
                <a:spcPct val="90000"/>
              </a:lnSpc>
              <a:spcBef>
                <a:spcPts val="2000"/>
              </a:spcBef>
              <a:spcAft>
                <a:spcPts val="0"/>
              </a:spcAft>
              <a:buClr>
                <a:schemeClr val="dk1"/>
              </a:buClr>
              <a:buSzPts val="2000"/>
              <a:buChar char="•"/>
            </a:pPr>
            <a:r>
              <a:rPr b="0" lang="en-GB" sz="2000"/>
              <a:t>Guidance Document for all activities</a:t>
            </a:r>
            <a:endParaRPr b="0" sz="2000"/>
          </a:p>
          <a:p>
            <a:pPr indent="-393700" lvl="0" marL="457200" rtl="0" algn="l">
              <a:lnSpc>
                <a:spcPct val="90000"/>
              </a:lnSpc>
              <a:spcBef>
                <a:spcPts val="2000"/>
              </a:spcBef>
              <a:spcAft>
                <a:spcPts val="0"/>
              </a:spcAft>
              <a:buClr>
                <a:schemeClr val="dk1"/>
              </a:buClr>
              <a:buSzPts val="2000"/>
              <a:buChar char="•"/>
            </a:pPr>
            <a:r>
              <a:rPr b="0" lang="en-GB" sz="2000"/>
              <a:t>Community Fundraising Supporter Care 0345 143 0234</a:t>
            </a:r>
            <a:endParaRPr b="0" sz="2000"/>
          </a:p>
          <a:p>
            <a:pPr indent="0" lvl="0" marL="0" rtl="0" algn="l">
              <a:lnSpc>
                <a:spcPct val="115000"/>
              </a:lnSpc>
              <a:spcBef>
                <a:spcPts val="0"/>
              </a:spcBef>
              <a:spcAft>
                <a:spcPts val="0"/>
              </a:spcAft>
              <a:buSzPts val="1800"/>
              <a:buNone/>
            </a:pPr>
            <a:r>
              <a:t/>
            </a:r>
            <a:endParaRPr b="0"/>
          </a:p>
        </p:txBody>
      </p:sp>
      <p:sp>
        <p:nvSpPr>
          <p:cNvPr id="328" name="Google Shape;328;g7a3d0b38de_0_1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29" name="Google Shape;329;g7a3d0b38de_0_13"/>
          <p:cNvPicPr preferRelativeResize="0"/>
          <p:nvPr/>
        </p:nvPicPr>
        <p:blipFill rotWithShape="1">
          <a:blip r:embed="rId3">
            <a:alphaModFix/>
          </a:blip>
          <a:srcRect b="0" l="0" r="0" t="0"/>
          <a:stretch/>
        </p:blipFill>
        <p:spPr>
          <a:xfrm>
            <a:off x="398850" y="1629125"/>
            <a:ext cx="3326275" cy="187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a6324871e2_0_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Arial"/>
              <a:buNone/>
            </a:pPr>
            <a:r>
              <a:rPr lang="en-GB"/>
              <a:t>Welcome to Midlands regional round-up</a:t>
            </a:r>
            <a:endParaRPr/>
          </a:p>
        </p:txBody>
      </p:sp>
      <p:sp>
        <p:nvSpPr>
          <p:cNvPr id="192" name="Google Shape;192;ga6324871e2_0_5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2"/>
              </a:buClr>
              <a:buSzPts val="1100"/>
              <a:buFont typeface="Arial"/>
              <a:buNone/>
            </a:pPr>
            <a:r>
              <a:rPr lang="en-GB" sz="2100"/>
              <a:t>We’ll cover:</a:t>
            </a:r>
            <a:endParaRPr sz="2100"/>
          </a:p>
          <a:p>
            <a:pPr indent="0" lvl="0" marL="0" rtl="0" algn="l">
              <a:lnSpc>
                <a:spcPct val="115000"/>
              </a:lnSpc>
              <a:spcBef>
                <a:spcPts val="0"/>
              </a:spcBef>
              <a:spcAft>
                <a:spcPts val="0"/>
              </a:spcAft>
              <a:buSzPts val="1800"/>
              <a:buNone/>
            </a:pPr>
            <a:r>
              <a:t/>
            </a:r>
            <a:endParaRPr sz="2100"/>
          </a:p>
          <a:p>
            <a:pPr indent="-361950" lvl="0" marL="457200" rtl="0" algn="l">
              <a:lnSpc>
                <a:spcPct val="115000"/>
              </a:lnSpc>
              <a:spcBef>
                <a:spcPts val="0"/>
              </a:spcBef>
              <a:spcAft>
                <a:spcPts val="0"/>
              </a:spcAft>
              <a:buClr>
                <a:schemeClr val="lt1"/>
              </a:buClr>
              <a:buSzPts val="2100"/>
              <a:buAutoNum type="arabicPeriod"/>
            </a:pPr>
            <a:r>
              <a:rPr lang="en-GB" sz="2100"/>
              <a:t>Welcome and introductions </a:t>
            </a:r>
            <a:endParaRPr sz="2100"/>
          </a:p>
          <a:p>
            <a:pPr indent="-361950" lvl="0" marL="457200" rtl="0" algn="l">
              <a:lnSpc>
                <a:spcPct val="115000"/>
              </a:lnSpc>
              <a:spcBef>
                <a:spcPts val="0"/>
              </a:spcBef>
              <a:spcAft>
                <a:spcPts val="0"/>
              </a:spcAft>
              <a:buClr>
                <a:schemeClr val="lt1"/>
              </a:buClr>
              <a:buSzPts val="2100"/>
              <a:buAutoNum type="arabicPeriod"/>
            </a:pPr>
            <a:r>
              <a:rPr lang="en-GB" sz="2100"/>
              <a:t>COVID-19 roadmap activities update, including what it means for different volunteering roles </a:t>
            </a:r>
            <a:endParaRPr sz="2100"/>
          </a:p>
          <a:p>
            <a:pPr indent="-361950" lvl="0" marL="457200" rtl="0" algn="l">
              <a:lnSpc>
                <a:spcPct val="115000"/>
              </a:lnSpc>
              <a:spcBef>
                <a:spcPts val="0"/>
              </a:spcBef>
              <a:spcAft>
                <a:spcPts val="0"/>
              </a:spcAft>
              <a:buClr>
                <a:schemeClr val="lt1"/>
              </a:buClr>
              <a:buSzPts val="2100"/>
              <a:buAutoNum type="arabicPeriod"/>
            </a:pPr>
            <a:r>
              <a:rPr lang="en-GB" sz="2100"/>
              <a:t>Guide Dogs 90th anniversary </a:t>
            </a:r>
            <a:endParaRPr sz="2100"/>
          </a:p>
          <a:p>
            <a:pPr indent="-361950" lvl="0" marL="457200" rtl="0" algn="l">
              <a:lnSpc>
                <a:spcPct val="115000"/>
              </a:lnSpc>
              <a:spcBef>
                <a:spcPts val="0"/>
              </a:spcBef>
              <a:spcAft>
                <a:spcPts val="0"/>
              </a:spcAft>
              <a:buClr>
                <a:schemeClr val="lt1"/>
              </a:buClr>
              <a:buSzPts val="2100"/>
              <a:buAutoNum type="arabicPeriod"/>
            </a:pPr>
            <a:r>
              <a:rPr lang="en-GB" sz="2100"/>
              <a:t>Latest news and developments in Volunteering</a:t>
            </a:r>
            <a:endParaRPr sz="2100"/>
          </a:p>
          <a:p>
            <a:pPr indent="-361950" lvl="0" marL="457200" rtl="0" algn="l">
              <a:lnSpc>
                <a:spcPct val="115000"/>
              </a:lnSpc>
              <a:spcBef>
                <a:spcPts val="0"/>
              </a:spcBef>
              <a:spcAft>
                <a:spcPts val="0"/>
              </a:spcAft>
              <a:buClr>
                <a:schemeClr val="lt1"/>
              </a:buClr>
              <a:buSzPts val="2100"/>
              <a:buAutoNum type="arabicPeriod"/>
            </a:pPr>
            <a:r>
              <a:rPr lang="en-GB" sz="2100"/>
              <a:t>Community Fundraising </a:t>
            </a:r>
            <a:endParaRPr sz="2100"/>
          </a:p>
          <a:p>
            <a:pPr indent="-361950" lvl="0" marL="457200" rtl="0" algn="l">
              <a:lnSpc>
                <a:spcPct val="115000"/>
              </a:lnSpc>
              <a:spcBef>
                <a:spcPts val="0"/>
              </a:spcBef>
              <a:spcAft>
                <a:spcPts val="0"/>
              </a:spcAft>
              <a:buClr>
                <a:schemeClr val="lt1"/>
              </a:buClr>
              <a:buSzPts val="2100"/>
              <a:buAutoNum type="arabicPeriod"/>
            </a:pPr>
            <a:r>
              <a:rPr lang="en-GB" sz="2100"/>
              <a:t>Puppy raising </a:t>
            </a:r>
            <a:endParaRPr sz="2100"/>
          </a:p>
          <a:p>
            <a:pPr indent="-361950" lvl="0" marL="457200" rtl="0" algn="l">
              <a:lnSpc>
                <a:spcPct val="115000"/>
              </a:lnSpc>
              <a:spcBef>
                <a:spcPts val="0"/>
              </a:spcBef>
              <a:spcAft>
                <a:spcPts val="0"/>
              </a:spcAft>
              <a:buClr>
                <a:schemeClr val="lt1"/>
              </a:buClr>
              <a:buSzPts val="2100"/>
              <a:buAutoNum type="arabicPeriod"/>
            </a:pPr>
            <a:r>
              <a:rPr lang="en-GB" sz="2100"/>
              <a:t>Dog health, wellbeing and safety</a:t>
            </a:r>
            <a:endParaRPr sz="2100"/>
          </a:p>
          <a:p>
            <a:pPr indent="-361950" lvl="0" marL="457200" rtl="0" algn="l">
              <a:lnSpc>
                <a:spcPct val="115000"/>
              </a:lnSpc>
              <a:spcBef>
                <a:spcPts val="0"/>
              </a:spcBef>
              <a:spcAft>
                <a:spcPts val="0"/>
              </a:spcAft>
              <a:buClr>
                <a:schemeClr val="lt1"/>
              </a:buClr>
              <a:buSzPts val="2100"/>
              <a:buAutoNum type="arabicPeriod"/>
            </a:pPr>
            <a:r>
              <a:rPr lang="en-GB" sz="2100"/>
              <a:t>Puppy Raising for Excellent Partnerships: the four principles</a:t>
            </a:r>
            <a:endParaRPr sz="2100"/>
          </a:p>
          <a:p>
            <a:pPr indent="-361950" lvl="0" marL="457200" rtl="0" algn="l">
              <a:lnSpc>
                <a:spcPct val="115000"/>
              </a:lnSpc>
              <a:spcBef>
                <a:spcPts val="0"/>
              </a:spcBef>
              <a:spcAft>
                <a:spcPts val="0"/>
              </a:spcAft>
              <a:buClr>
                <a:schemeClr val="lt1"/>
              </a:buClr>
              <a:buSzPts val="2100"/>
              <a:buAutoNum type="arabicPeriod"/>
            </a:pPr>
            <a:r>
              <a:rPr lang="en-GB" sz="2100"/>
              <a:t>Q&amp;A </a:t>
            </a:r>
            <a:endParaRPr sz="2100"/>
          </a:p>
          <a:p>
            <a:pPr indent="-368300" lvl="0" marL="457200" rtl="0" algn="l">
              <a:lnSpc>
                <a:spcPct val="115000"/>
              </a:lnSpc>
              <a:spcBef>
                <a:spcPts val="0"/>
              </a:spcBef>
              <a:spcAft>
                <a:spcPts val="0"/>
              </a:spcAft>
              <a:buClr>
                <a:schemeClr val="lt1"/>
              </a:buClr>
              <a:buSzPts val="2200"/>
              <a:buAutoNum type="arabicPeriod"/>
            </a:pPr>
            <a:r>
              <a:rPr lang="en-GB" sz="2100"/>
              <a:t>Close and thank you</a:t>
            </a:r>
            <a:r>
              <a:rPr lang="en-GB"/>
              <a:t> </a:t>
            </a:r>
            <a:endParaRPr/>
          </a:p>
          <a:p>
            <a:pPr indent="-228600" lvl="0" marL="457200" rtl="0" algn="l">
              <a:lnSpc>
                <a:spcPct val="115000"/>
              </a:lnSpc>
              <a:spcBef>
                <a:spcPts val="0"/>
              </a:spcBef>
              <a:spcAft>
                <a:spcPts val="0"/>
              </a:spcAft>
              <a:buSzPts val="1800"/>
              <a:buNone/>
            </a:pPr>
            <a:r>
              <a:t/>
            </a:r>
            <a:endParaRPr/>
          </a:p>
        </p:txBody>
      </p:sp>
      <p:sp>
        <p:nvSpPr>
          <p:cNvPr id="193" name="Google Shape;193;ga6324871e2_0_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7a3d0b38de_0_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4400"/>
              <a:buNone/>
            </a:pPr>
            <a:r>
              <a:rPr lang="en-GB"/>
              <a:t>The recent Great Guide Dogs Tea Party was a great success with more fundraising activities coming up</a:t>
            </a:r>
            <a:endParaRPr/>
          </a:p>
        </p:txBody>
      </p:sp>
      <p:sp>
        <p:nvSpPr>
          <p:cNvPr id="336" name="Google Shape;336;g7a3d0b38de_0_20"/>
          <p:cNvSpPr txBox="1"/>
          <p:nvPr>
            <p:ph idx="2" type="body"/>
          </p:nvPr>
        </p:nvSpPr>
        <p:spPr>
          <a:xfrm>
            <a:off x="425450" y="4170700"/>
            <a:ext cx="4155900" cy="1892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2000"/>
              <a:t>Looking back</a:t>
            </a:r>
            <a:endParaRPr sz="2000"/>
          </a:p>
          <a:p>
            <a:pPr indent="-12700" lvl="0" marL="12700" rtl="0" algn="l">
              <a:lnSpc>
                <a:spcPct val="100000"/>
              </a:lnSpc>
              <a:spcBef>
                <a:spcPts val="1800"/>
              </a:spcBef>
              <a:spcAft>
                <a:spcPts val="0"/>
              </a:spcAft>
              <a:buSzPts val="2000"/>
              <a:buChar char="•"/>
            </a:pPr>
            <a:r>
              <a:rPr b="0" lang="en-GB" sz="2000"/>
              <a:t>Great Guide Dogs Tea Party</a:t>
            </a:r>
            <a:endParaRPr b="0" sz="2000"/>
          </a:p>
          <a:p>
            <a:pPr indent="-355600" lvl="0" marL="457200" rtl="0" algn="l">
              <a:lnSpc>
                <a:spcPct val="100000"/>
              </a:lnSpc>
              <a:spcBef>
                <a:spcPts val="1800"/>
              </a:spcBef>
              <a:spcAft>
                <a:spcPts val="0"/>
              </a:spcAft>
              <a:buSzPts val="2000"/>
              <a:buChar char="•"/>
            </a:pPr>
            <a:r>
              <a:rPr b="0" lang="en-GB" sz="2200"/>
              <a:t>Mansfield Chad’s 60</a:t>
            </a:r>
            <a:r>
              <a:rPr b="0" baseline="30000" lang="en-GB" sz="2200"/>
              <a:t>th</a:t>
            </a:r>
            <a:r>
              <a:rPr b="0" lang="en-GB" sz="2200"/>
              <a:t> anniversary</a:t>
            </a:r>
            <a:endParaRPr b="0" sz="2000"/>
          </a:p>
          <a:p>
            <a:pPr indent="0" lvl="0" marL="0" rtl="0" algn="l">
              <a:lnSpc>
                <a:spcPct val="115000"/>
              </a:lnSpc>
              <a:spcBef>
                <a:spcPts val="0"/>
              </a:spcBef>
              <a:spcAft>
                <a:spcPts val="0"/>
              </a:spcAft>
              <a:buSzPts val="1800"/>
              <a:buNone/>
            </a:pPr>
            <a:r>
              <a:t/>
            </a:r>
            <a:endParaRPr b="0" sz="2200"/>
          </a:p>
        </p:txBody>
      </p:sp>
      <p:sp>
        <p:nvSpPr>
          <p:cNvPr id="337" name="Google Shape;337;g7a3d0b38de_0_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38" name="Google Shape;338;g7a3d0b38de_0_20"/>
          <p:cNvPicPr preferRelativeResize="0"/>
          <p:nvPr/>
        </p:nvPicPr>
        <p:blipFill rotWithShape="1">
          <a:blip r:embed="rId3">
            <a:alphaModFix/>
          </a:blip>
          <a:srcRect b="0" l="0" r="0" t="0"/>
          <a:stretch/>
        </p:blipFill>
        <p:spPr>
          <a:xfrm>
            <a:off x="2590237" y="1698762"/>
            <a:ext cx="3964839" cy="2230212"/>
          </a:xfrm>
          <a:prstGeom prst="rect">
            <a:avLst/>
          </a:prstGeom>
          <a:noFill/>
          <a:ln>
            <a:noFill/>
          </a:ln>
        </p:spPr>
      </p:pic>
      <p:sp>
        <p:nvSpPr>
          <p:cNvPr id="339" name="Google Shape;339;g7a3d0b38de_0_20"/>
          <p:cNvSpPr txBox="1"/>
          <p:nvPr>
            <p:ph idx="2" type="body"/>
          </p:nvPr>
        </p:nvSpPr>
        <p:spPr>
          <a:xfrm>
            <a:off x="4733425" y="4170700"/>
            <a:ext cx="4302300" cy="2230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SzPts val="1800"/>
              <a:buNone/>
            </a:pPr>
            <a:r>
              <a:rPr lang="en-GB" sz="2000"/>
              <a:t>Looking ahead</a:t>
            </a:r>
            <a:endParaRPr sz="2000"/>
          </a:p>
          <a:p>
            <a:pPr indent="-12700" lvl="0" marL="12700" rtl="0" algn="l">
              <a:lnSpc>
                <a:spcPct val="100000"/>
              </a:lnSpc>
              <a:spcBef>
                <a:spcPts val="1800"/>
              </a:spcBef>
              <a:spcAft>
                <a:spcPts val="0"/>
              </a:spcAft>
              <a:buSzPts val="2000"/>
              <a:buChar char="•"/>
            </a:pPr>
            <a:r>
              <a:rPr b="0" lang="en-GB" sz="2000"/>
              <a:t>Guide Dogs Appeal (October)</a:t>
            </a:r>
            <a:endParaRPr b="0" sz="2000"/>
          </a:p>
          <a:p>
            <a:pPr indent="-12700" lvl="0" marL="12700" rtl="0" algn="l">
              <a:lnSpc>
                <a:spcPct val="100000"/>
              </a:lnSpc>
              <a:spcBef>
                <a:spcPts val="1800"/>
              </a:spcBef>
              <a:spcAft>
                <a:spcPts val="0"/>
              </a:spcAft>
              <a:buSzPts val="2000"/>
              <a:buChar char="•"/>
            </a:pPr>
            <a:r>
              <a:rPr b="0" lang="en-GB" sz="2000"/>
              <a:t>Donate an Hour (December) </a:t>
            </a:r>
            <a:endParaRPr b="0" sz="2000"/>
          </a:p>
          <a:p>
            <a:pPr indent="-355600" lvl="0" marL="457200" rtl="0" algn="l">
              <a:lnSpc>
                <a:spcPct val="100000"/>
              </a:lnSpc>
              <a:spcBef>
                <a:spcPts val="1800"/>
              </a:spcBef>
              <a:spcAft>
                <a:spcPts val="0"/>
              </a:spcAft>
              <a:buSzPts val="2000"/>
              <a:buChar char="•"/>
            </a:pPr>
            <a:r>
              <a:rPr b="0" lang="en-GB" sz="2200"/>
              <a:t>Queensgate Shopping Centre</a:t>
            </a:r>
            <a:endParaRPr b="0" sz="2000"/>
          </a:p>
          <a:p>
            <a:pPr indent="0" lvl="0" marL="0" rtl="0" algn="l">
              <a:lnSpc>
                <a:spcPct val="115000"/>
              </a:lnSpc>
              <a:spcBef>
                <a:spcPts val="0"/>
              </a:spcBef>
              <a:spcAft>
                <a:spcPts val="0"/>
              </a:spcAft>
              <a:buSzPts val="1800"/>
              <a:buNone/>
            </a:pPr>
            <a:r>
              <a:t/>
            </a:r>
            <a:endParaRPr b="0"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9e8cc8d39c_0_24"/>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Raising puppies </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a4ea0f4958_0_2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We’ve made a few small but important changes to how we raise and support our puppies’ development </a:t>
            </a:r>
            <a:endParaRPr/>
          </a:p>
        </p:txBody>
      </p:sp>
      <p:sp>
        <p:nvSpPr>
          <p:cNvPr id="352" name="Google Shape;352;ga4ea0f4958_0_23"/>
          <p:cNvSpPr txBox="1"/>
          <p:nvPr>
            <p:ph idx="2" type="body"/>
          </p:nvPr>
        </p:nvSpPr>
        <p:spPr>
          <a:xfrm>
            <a:off x="425450" y="1508200"/>
            <a:ext cx="4984500" cy="4695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SzPts val="1800"/>
              <a:buNone/>
            </a:pPr>
            <a:r>
              <a:t/>
            </a:r>
            <a:endParaRPr b="0" sz="2000"/>
          </a:p>
          <a:p>
            <a:pPr indent="-355600" lvl="0" marL="457200" rtl="0" algn="l">
              <a:lnSpc>
                <a:spcPct val="150000"/>
              </a:lnSpc>
              <a:spcBef>
                <a:spcPts val="0"/>
              </a:spcBef>
              <a:spcAft>
                <a:spcPts val="0"/>
              </a:spcAft>
              <a:buSzPts val="2000"/>
              <a:buChar char="●"/>
            </a:pPr>
            <a:r>
              <a:rPr b="0" lang="en-GB" sz="2000"/>
              <a:t>Change in neutering policy </a:t>
            </a:r>
            <a:endParaRPr b="0" sz="2000"/>
          </a:p>
          <a:p>
            <a:pPr indent="-355600" lvl="0" marL="457200" rtl="0" algn="l">
              <a:lnSpc>
                <a:spcPct val="150000"/>
              </a:lnSpc>
              <a:spcBef>
                <a:spcPts val="0"/>
              </a:spcBef>
              <a:spcAft>
                <a:spcPts val="0"/>
              </a:spcAft>
              <a:buSzPts val="2000"/>
              <a:buChar char="●"/>
            </a:pPr>
            <a:r>
              <a:rPr b="0" lang="en-GB" sz="2000"/>
              <a:t>Ethos  </a:t>
            </a:r>
            <a:endParaRPr b="0" sz="2000"/>
          </a:p>
          <a:p>
            <a:pPr indent="-355600" lvl="1" marL="914400" rtl="0" algn="l">
              <a:lnSpc>
                <a:spcPct val="150000"/>
              </a:lnSpc>
              <a:spcBef>
                <a:spcPts val="0"/>
              </a:spcBef>
              <a:spcAft>
                <a:spcPts val="0"/>
              </a:spcAft>
              <a:buSzPts val="2000"/>
              <a:buChar char="•"/>
            </a:pPr>
            <a:r>
              <a:rPr b="0" lang="en-GB" sz="2000"/>
              <a:t>new data collection points</a:t>
            </a:r>
            <a:endParaRPr sz="2000"/>
          </a:p>
          <a:p>
            <a:pPr indent="-355600" lvl="2" marL="1371600" rtl="0" algn="l">
              <a:lnSpc>
                <a:spcPct val="150000"/>
              </a:lnSpc>
              <a:spcBef>
                <a:spcPts val="0"/>
              </a:spcBef>
              <a:spcAft>
                <a:spcPts val="0"/>
              </a:spcAft>
              <a:buSzPts val="2000"/>
              <a:buChar char="–"/>
            </a:pPr>
            <a:r>
              <a:rPr b="0" lang="en-GB" sz="2000">
                <a:solidFill>
                  <a:srgbClr val="002C5C"/>
                </a:solidFill>
                <a:highlight>
                  <a:srgbClr val="FFFFFF"/>
                </a:highlight>
              </a:rPr>
              <a:t>Puppy Behaviour Questionnaire (at five months) to puppy raisers.</a:t>
            </a:r>
            <a:endParaRPr sz="2000">
              <a:solidFill>
                <a:srgbClr val="002C5C"/>
              </a:solidFill>
              <a:highlight>
                <a:srgbClr val="FFFFFF"/>
              </a:highlight>
            </a:endParaRPr>
          </a:p>
          <a:p>
            <a:pPr indent="-355600" lvl="2" marL="1371600" rtl="0" algn="l">
              <a:lnSpc>
                <a:spcPct val="150000"/>
              </a:lnSpc>
              <a:spcBef>
                <a:spcPts val="0"/>
              </a:spcBef>
              <a:spcAft>
                <a:spcPts val="0"/>
              </a:spcAft>
              <a:buSzPts val="2000"/>
              <a:buChar char="–"/>
            </a:pPr>
            <a:r>
              <a:rPr b="0" lang="en-GB" sz="2000">
                <a:solidFill>
                  <a:srgbClr val="002C5C"/>
                </a:solidFill>
                <a:highlight>
                  <a:srgbClr val="FFFFFF"/>
                </a:highlight>
              </a:rPr>
              <a:t>The Dog Behaviour Questionnaire (to fosterers and breeding dog holders)</a:t>
            </a:r>
            <a:endParaRPr b="0" sz="2000">
              <a:solidFill>
                <a:srgbClr val="002C5C"/>
              </a:solidFill>
              <a:highlight>
                <a:srgbClr val="FFFFFF"/>
              </a:highlight>
            </a:endParaRPr>
          </a:p>
          <a:p>
            <a:pPr indent="0" lvl="0" marL="0" rtl="0" algn="l">
              <a:lnSpc>
                <a:spcPct val="15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15000"/>
              </a:lnSpc>
              <a:spcBef>
                <a:spcPts val="0"/>
              </a:spcBef>
              <a:spcAft>
                <a:spcPts val="0"/>
              </a:spcAft>
              <a:buSzPts val="1800"/>
              <a:buNone/>
            </a:pPr>
            <a:r>
              <a:t/>
            </a:r>
            <a:endParaRPr b="0" sz="2300">
              <a:solidFill>
                <a:srgbClr val="002C5C"/>
              </a:solidFill>
              <a:highlight>
                <a:srgbClr val="FFFFFF"/>
              </a:highlight>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
        <p:nvSpPr>
          <p:cNvPr id="353" name="Google Shape;353;ga4ea0f4958_0_2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pic>
        <p:nvPicPr>
          <p:cNvPr descr="GD2-2332.jpg" id="354" name="Google Shape;354;ga4ea0f4958_0_23" title="GD2-2332.jpg"/>
          <p:cNvPicPr preferRelativeResize="0"/>
          <p:nvPr/>
        </p:nvPicPr>
        <p:blipFill rotWithShape="1">
          <a:blip r:embed="rId3">
            <a:alphaModFix/>
          </a:blip>
          <a:srcRect b="0" l="0" r="0" t="0"/>
          <a:stretch/>
        </p:blipFill>
        <p:spPr>
          <a:xfrm>
            <a:off x="5725050" y="1965391"/>
            <a:ext cx="2707750" cy="40558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9e8cc8d39c_0_29"/>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Dog health, wellbeing and safety</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9e8cc8d39c_0_1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You can call Guide Line to get help on dog health and wellbeing issues from a dedicated member of staff  </a:t>
            </a:r>
            <a:endParaRPr/>
          </a:p>
        </p:txBody>
      </p:sp>
      <p:sp>
        <p:nvSpPr>
          <p:cNvPr id="367" name="Google Shape;367;g9e8cc8d39c_0_1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68" name="Google Shape;368;g9e8cc8d39c_0_17"/>
          <p:cNvSpPr txBox="1"/>
          <p:nvPr/>
        </p:nvSpPr>
        <p:spPr>
          <a:xfrm>
            <a:off x="425450" y="2151175"/>
            <a:ext cx="5029200" cy="490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Guide Line covers four areas:</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2"/>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Adult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Children and Young People services.</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Dog health.</a:t>
            </a:r>
            <a:endParaRPr b="0" i="0" sz="22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Trebuchet MS"/>
              <a:buAutoNum type="arabicPeriod"/>
            </a:pPr>
            <a:r>
              <a:rPr b="0" i="0" lang="en-GB" sz="2200" u="none" cap="none" strike="noStrike">
                <a:solidFill>
                  <a:schemeClr val="dk1"/>
                </a:solidFill>
                <a:latin typeface="Trebuchet MS"/>
                <a:ea typeface="Trebuchet MS"/>
                <a:cs typeface="Trebuchet MS"/>
                <a:sym typeface="Trebuchet MS"/>
              </a:rPr>
              <a:t>General enquiries.</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Trebuchet MS"/>
                <a:ea typeface="Trebuchet MS"/>
                <a:cs typeface="Trebuchet MS"/>
                <a:sym typeface="Trebuchet MS"/>
              </a:rPr>
              <a:t>Call Guide Line on 0800 781 1444. </a:t>
            </a:r>
            <a:endParaRPr b="0" i="0" sz="2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4572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highlight>
                <a:srgbClr val="FFFFFF"/>
              </a:highlight>
              <a:latin typeface="Trebuchet MS"/>
              <a:ea typeface="Trebuchet MS"/>
              <a:cs typeface="Trebuchet MS"/>
              <a:sym typeface="Trebuchet MS"/>
            </a:endParaRPr>
          </a:p>
        </p:txBody>
      </p:sp>
      <p:pic>
        <p:nvPicPr>
          <p:cNvPr id="369" name="Google Shape;369;g9e8cc8d39c_0_17"/>
          <p:cNvPicPr preferRelativeResize="0"/>
          <p:nvPr/>
        </p:nvPicPr>
        <p:blipFill rotWithShape="1">
          <a:blip r:embed="rId3">
            <a:alphaModFix/>
          </a:blip>
          <a:srcRect b="0" l="0" r="0" t="0"/>
          <a:stretch/>
        </p:blipFill>
        <p:spPr>
          <a:xfrm>
            <a:off x="5669275" y="1880975"/>
            <a:ext cx="2959150" cy="44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bd30211381_0_29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And when you’re out and about, remember these useful safety tips to keep you and your dog safe</a:t>
            </a:r>
            <a:endParaRPr/>
          </a:p>
        </p:txBody>
      </p:sp>
      <p:sp>
        <p:nvSpPr>
          <p:cNvPr id="376" name="Google Shape;376;gbd30211381_0_29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77" name="Google Shape;377;gbd30211381_0_293"/>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1200"/>
              </a:spcBef>
              <a:spcAft>
                <a:spcPts val="0"/>
              </a:spcAft>
              <a:buClr>
                <a:srgbClr val="201F1E"/>
              </a:buClr>
              <a:buSzPts val="2000"/>
              <a:buFont typeface="Roboto"/>
              <a:buChar char="●"/>
            </a:pPr>
            <a:r>
              <a:rPr b="0" lang="en-GB" sz="2000"/>
              <a:t>Avoid putting your dog on social media, especially with clues about where you live.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Make sure your garden is secure, your gate is locked and adorned with bells to alert you to someone coming in.</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in the garden unattended.</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unattended in public, or left visible in a car.</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Work hard on getting a reliable recall, practice it often, and have this in place before letting your dog off the lead, so you can keep him/her close and away from strangers.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Be wary of people asking information about your dog, particularly if you are alone</a:t>
            </a:r>
            <a:endParaRPr b="0" sz="2000"/>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d4d335d1d6_0_0"/>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Puppy Raising for Excellent Partnerships: the four principles </a:t>
            </a:r>
            <a:endParaRPr>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gd698752477_1_9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To recap, PREP is our new standard way of raising puppies and will be gradually introduced to Puppy Raisers from July 2021</a:t>
            </a:r>
            <a:endParaRPr/>
          </a:p>
        </p:txBody>
      </p:sp>
      <p:sp>
        <p:nvSpPr>
          <p:cNvPr id="390" name="Google Shape;390;gd698752477_1_9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91" name="Google Shape;391;gd698752477_1_95"/>
          <p:cNvSpPr txBox="1"/>
          <p:nvPr>
            <p:ph idx="2" type="body"/>
          </p:nvPr>
        </p:nvSpPr>
        <p:spPr>
          <a:xfrm>
            <a:off x="3727525" y="2265100"/>
            <a:ext cx="4992300" cy="37734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An investment in professional development for our staff and volunteers</a:t>
            </a:r>
            <a:endParaRPr/>
          </a:p>
          <a:p>
            <a:pPr indent="-355600" lvl="0" marL="457200" rtl="0" algn="l">
              <a:lnSpc>
                <a:spcPct val="100000"/>
              </a:lnSpc>
              <a:spcBef>
                <a:spcPts val="1800"/>
              </a:spcBef>
              <a:spcAft>
                <a:spcPts val="0"/>
              </a:spcAft>
              <a:buSzPts val="2000"/>
              <a:buChar char="●"/>
            </a:pPr>
            <a:r>
              <a:rPr b="0" lang="en-GB" sz="2000"/>
              <a:t>Provides a standardised framework </a:t>
            </a:r>
            <a:endParaRPr/>
          </a:p>
          <a:p>
            <a:pPr indent="-355600" lvl="0" marL="457200" rtl="0" algn="l">
              <a:lnSpc>
                <a:spcPct val="100000"/>
              </a:lnSpc>
              <a:spcBef>
                <a:spcPts val="1800"/>
              </a:spcBef>
              <a:spcAft>
                <a:spcPts val="0"/>
              </a:spcAft>
              <a:buSzPts val="2000"/>
              <a:buChar char="●"/>
            </a:pPr>
            <a:r>
              <a:rPr b="0" lang="en-GB" sz="2000"/>
              <a:t>Puppy and person-centred approach</a:t>
            </a:r>
            <a:endParaRPr/>
          </a:p>
          <a:p>
            <a:pPr indent="-355600" lvl="0" marL="457200" rtl="0" algn="l">
              <a:lnSpc>
                <a:spcPct val="100000"/>
              </a:lnSpc>
              <a:spcBef>
                <a:spcPts val="1800"/>
              </a:spcBef>
              <a:spcAft>
                <a:spcPts val="0"/>
              </a:spcAft>
              <a:buSzPts val="2000"/>
              <a:buChar char="●"/>
            </a:pPr>
            <a:r>
              <a:rPr b="0" lang="en-GB" sz="2000"/>
              <a:t>Easier access to resources and advice</a:t>
            </a:r>
            <a:endParaRPr/>
          </a:p>
          <a:p>
            <a:pPr indent="-355600" lvl="0" marL="457200" rtl="0" algn="l">
              <a:lnSpc>
                <a:spcPct val="100000"/>
              </a:lnSpc>
              <a:spcBef>
                <a:spcPts val="1800"/>
              </a:spcBef>
              <a:spcAft>
                <a:spcPts val="0"/>
              </a:spcAft>
              <a:buSzPts val="2000"/>
              <a:buChar char="●"/>
            </a:pPr>
            <a:r>
              <a:rPr b="0" lang="en-GB" sz="2000"/>
              <a:t>Using technology gives the ability to access the latest information</a:t>
            </a:r>
            <a:endParaRPr/>
          </a:p>
          <a:p>
            <a:pPr indent="-355600" lvl="0" marL="457200" rtl="0" algn="l">
              <a:lnSpc>
                <a:spcPct val="100000"/>
              </a:lnSpc>
              <a:spcBef>
                <a:spcPts val="1800"/>
              </a:spcBef>
              <a:spcAft>
                <a:spcPts val="0"/>
              </a:spcAft>
              <a:buSzPts val="2000"/>
              <a:buChar char="●"/>
            </a:pPr>
            <a:r>
              <a:rPr b="0" lang="en-GB" sz="2000"/>
              <a:t>Will still have face to face support/visits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92" name="Google Shape;392;gd698752477_1_95"/>
          <p:cNvPicPr preferRelativeResize="0"/>
          <p:nvPr>
            <p:ph idx="2" type="pic"/>
          </p:nvPr>
        </p:nvPicPr>
        <p:blipFill rotWithShape="1">
          <a:blip r:embed="rId3">
            <a:alphaModFix/>
          </a:blip>
          <a:srcRect b="7525" l="0" r="0" t="7526"/>
          <a:stretch/>
        </p:blipFill>
        <p:spPr>
          <a:xfrm>
            <a:off x="580925" y="2264975"/>
            <a:ext cx="2730600" cy="3773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97" name="Shape 397"/>
        <p:cNvGrpSpPr/>
        <p:nvPr/>
      </p:nvGrpSpPr>
      <p:grpSpPr>
        <a:xfrm>
          <a:off x="0" y="0"/>
          <a:ext cx="0" cy="0"/>
          <a:chOff x="0" y="0"/>
          <a:chExt cx="0" cy="0"/>
        </a:xfrm>
      </p:grpSpPr>
      <p:sp>
        <p:nvSpPr>
          <p:cNvPr id="398" name="Google Shape;398;gd698752477_1_10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3200"/>
              <a:buFont typeface="Arial"/>
              <a:buNone/>
            </a:pPr>
            <a:r>
              <a:rPr lang="en-GB"/>
              <a:t>PREP is based on four key principles which bring together new and existing learning and techniques into an easy to follow programme</a:t>
            </a:r>
            <a:endParaRPr/>
          </a:p>
        </p:txBody>
      </p:sp>
      <p:sp>
        <p:nvSpPr>
          <p:cNvPr id="399" name="Google Shape;399;gd698752477_1_10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00" name="Google Shape;400;gd698752477_1_102"/>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368300" lvl="0" marL="457200" rtl="0" algn="l">
              <a:lnSpc>
                <a:spcPct val="100000"/>
              </a:lnSpc>
              <a:spcBef>
                <a:spcPts val="1800"/>
              </a:spcBef>
              <a:spcAft>
                <a:spcPts val="0"/>
              </a:spcAft>
              <a:buSzPts val="2200"/>
              <a:buAutoNum type="arabicPeriod"/>
            </a:pPr>
            <a:r>
              <a:rPr b="0" lang="en-GB" sz="2200"/>
              <a:t>Knowing your puppy </a:t>
            </a:r>
            <a:endParaRPr b="0" sz="2200"/>
          </a:p>
          <a:p>
            <a:pPr indent="-368300" lvl="0" marL="457200" rtl="0" algn="l">
              <a:lnSpc>
                <a:spcPct val="100000"/>
              </a:lnSpc>
              <a:spcBef>
                <a:spcPts val="1800"/>
              </a:spcBef>
              <a:spcAft>
                <a:spcPts val="0"/>
              </a:spcAft>
              <a:buSzPts val="2200"/>
              <a:buAutoNum type="arabicPeriod"/>
            </a:pPr>
            <a:r>
              <a:rPr b="0" lang="en-GB" sz="2200"/>
              <a:t>Managing for success</a:t>
            </a:r>
            <a:endParaRPr b="0" sz="2200"/>
          </a:p>
          <a:p>
            <a:pPr indent="-368300" lvl="0" marL="457200" rtl="0" algn="l">
              <a:lnSpc>
                <a:spcPct val="100000"/>
              </a:lnSpc>
              <a:spcBef>
                <a:spcPts val="1800"/>
              </a:spcBef>
              <a:spcAft>
                <a:spcPts val="0"/>
              </a:spcAft>
              <a:buSzPts val="2200"/>
              <a:buAutoNum type="arabicPeriod"/>
            </a:pPr>
            <a:r>
              <a:rPr b="0" lang="en-GB" sz="2200"/>
              <a:t>Teaching foundations</a:t>
            </a:r>
            <a:endParaRPr b="0" sz="2200"/>
          </a:p>
          <a:p>
            <a:pPr indent="-368300" lvl="0" marL="457200" rtl="0" algn="l">
              <a:lnSpc>
                <a:spcPct val="100000"/>
              </a:lnSpc>
              <a:spcBef>
                <a:spcPts val="1800"/>
              </a:spcBef>
              <a:spcAft>
                <a:spcPts val="0"/>
              </a:spcAft>
              <a:buSzPts val="2200"/>
              <a:buAutoNum type="arabicPeriod"/>
            </a:pPr>
            <a:r>
              <a:rPr b="0" lang="en-GB" sz="2200"/>
              <a:t>Being a partnership</a:t>
            </a:r>
            <a:endParaRPr b="0" sz="22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01" name="Google Shape;401;gd698752477_1_102"/>
          <p:cNvPicPr preferRelativeResize="0"/>
          <p:nvPr/>
        </p:nvPicPr>
        <p:blipFill rotWithShape="1">
          <a:blip r:embed="rId3">
            <a:alphaModFix/>
          </a:blip>
          <a:srcRect b="7388" l="36285" r="32714" t="17414"/>
          <a:stretch/>
        </p:blipFill>
        <p:spPr>
          <a:xfrm>
            <a:off x="4903550" y="1824700"/>
            <a:ext cx="3437726" cy="4690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gd698752477_1_11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‘1. Knowing you puppy’ focuses on how to recognise, enhance and nurture your puppy’s development, behaviour and welfare</a:t>
            </a:r>
            <a:endParaRPr/>
          </a:p>
        </p:txBody>
      </p:sp>
      <p:sp>
        <p:nvSpPr>
          <p:cNvPr id="408" name="Google Shape;408;gd698752477_1_11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09" name="Google Shape;409;gd698752477_1_110"/>
          <p:cNvSpPr txBox="1"/>
          <p:nvPr>
            <p:ph idx="2" type="body"/>
          </p:nvPr>
        </p:nvSpPr>
        <p:spPr>
          <a:xfrm>
            <a:off x="425450" y="2941200"/>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Clr>
                <a:schemeClr val="dk2"/>
              </a:buClr>
              <a:buSzPts val="1100"/>
              <a:buFont typeface="Arial"/>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10" name="Google Shape;410;gd698752477_1_110"/>
          <p:cNvPicPr preferRelativeResize="0"/>
          <p:nvPr/>
        </p:nvPicPr>
        <p:blipFill rotWithShape="1">
          <a:blip r:embed="rId3">
            <a:alphaModFix/>
          </a:blip>
          <a:srcRect b="42760" l="38427" r="34494" t="50547"/>
          <a:stretch/>
        </p:blipFill>
        <p:spPr>
          <a:xfrm>
            <a:off x="1642108" y="5312542"/>
            <a:ext cx="5831029" cy="722870"/>
          </a:xfrm>
          <a:prstGeom prst="rect">
            <a:avLst/>
          </a:prstGeom>
          <a:noFill/>
          <a:ln>
            <a:noFill/>
          </a:ln>
        </p:spPr>
      </p:pic>
      <p:pic>
        <p:nvPicPr>
          <p:cNvPr id="411" name="Google Shape;411;gd698752477_1_110"/>
          <p:cNvPicPr preferRelativeResize="0"/>
          <p:nvPr/>
        </p:nvPicPr>
        <p:blipFill rotWithShape="1">
          <a:blip r:embed="rId4">
            <a:alphaModFix/>
          </a:blip>
          <a:srcRect b="23333" l="22778" r="57639" t="50000"/>
          <a:stretch/>
        </p:blipFill>
        <p:spPr>
          <a:xfrm>
            <a:off x="876300" y="2250396"/>
            <a:ext cx="3530600" cy="2704289"/>
          </a:xfrm>
          <a:prstGeom prst="rect">
            <a:avLst/>
          </a:prstGeom>
          <a:noFill/>
          <a:ln>
            <a:noFill/>
          </a:ln>
        </p:spPr>
      </p:pic>
      <p:pic>
        <p:nvPicPr>
          <p:cNvPr id="412" name="Google Shape;412;gd698752477_1_110"/>
          <p:cNvPicPr preferRelativeResize="0"/>
          <p:nvPr/>
        </p:nvPicPr>
        <p:blipFill rotWithShape="1">
          <a:blip r:embed="rId4">
            <a:alphaModFix/>
          </a:blip>
          <a:srcRect b="22837" l="45833" r="24444" t="27085"/>
          <a:stretch/>
        </p:blipFill>
        <p:spPr>
          <a:xfrm>
            <a:off x="5041900" y="2314738"/>
            <a:ext cx="2717800" cy="25756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COVID-19 roadmap activities update</a:t>
            </a:r>
            <a:endParaRPr sz="4000"/>
          </a:p>
          <a:p>
            <a:pPr indent="0" lvl="0" marL="89999"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d698752477_1_1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‘2. Managing for success’ focuses on learning how to accurately predict your puppy’s behaviour, problem-solve and adapt to different scenarios</a:t>
            </a:r>
            <a:endParaRPr/>
          </a:p>
        </p:txBody>
      </p:sp>
      <p:sp>
        <p:nvSpPr>
          <p:cNvPr id="419" name="Google Shape;419;gd698752477_1_1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20" name="Google Shape;420;gd698752477_1_120"/>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21" name="Google Shape;421;gd698752477_1_120"/>
          <p:cNvPicPr preferRelativeResize="0"/>
          <p:nvPr/>
        </p:nvPicPr>
        <p:blipFill rotWithShape="1">
          <a:blip r:embed="rId3">
            <a:alphaModFix/>
          </a:blip>
          <a:srcRect b="40517" l="38235" r="33146" t="53046"/>
          <a:stretch/>
        </p:blipFill>
        <p:spPr>
          <a:xfrm>
            <a:off x="1854388" y="5413616"/>
            <a:ext cx="5866544" cy="742084"/>
          </a:xfrm>
          <a:prstGeom prst="rect">
            <a:avLst/>
          </a:prstGeom>
          <a:noFill/>
          <a:ln>
            <a:noFill/>
          </a:ln>
        </p:spPr>
      </p:pic>
      <p:pic>
        <p:nvPicPr>
          <p:cNvPr id="422" name="Google Shape;422;gd698752477_1_120"/>
          <p:cNvPicPr preferRelativeResize="0"/>
          <p:nvPr/>
        </p:nvPicPr>
        <p:blipFill rotWithShape="1">
          <a:blip r:embed="rId4">
            <a:alphaModFix/>
          </a:blip>
          <a:srcRect b="7039" l="19302" r="13610" t="15571"/>
          <a:stretch/>
        </p:blipFill>
        <p:spPr>
          <a:xfrm>
            <a:off x="2070288" y="2212742"/>
            <a:ext cx="4686300" cy="30409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d698752477_1_12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‘3. Teaching foundations’ uses positive reinforcement for desirable behaviour and teaches good habits for future learning </a:t>
            </a:r>
            <a:endParaRPr/>
          </a:p>
        </p:txBody>
      </p:sp>
      <p:sp>
        <p:nvSpPr>
          <p:cNvPr id="429" name="Google Shape;429;gd698752477_1_12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30" name="Google Shape;430;gd698752477_1_129"/>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31" name="Google Shape;431;gd698752477_1_129"/>
          <p:cNvPicPr preferRelativeResize="0"/>
          <p:nvPr/>
        </p:nvPicPr>
        <p:blipFill rotWithShape="1">
          <a:blip r:embed="rId3">
            <a:alphaModFix/>
          </a:blip>
          <a:srcRect b="38362" l="38427" r="34494" t="18889"/>
          <a:stretch/>
        </p:blipFill>
        <p:spPr>
          <a:xfrm>
            <a:off x="2119056" y="1890895"/>
            <a:ext cx="4879359" cy="426338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d698752477_1_13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‘4. Being a partnership’ develops a mutual understanding and how to respond to different situations and people</a:t>
            </a:r>
            <a:endParaRPr/>
          </a:p>
        </p:txBody>
      </p:sp>
      <p:sp>
        <p:nvSpPr>
          <p:cNvPr id="438" name="Google Shape;438;gd698752477_1_13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39" name="Google Shape;439;gd698752477_1_137"/>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40" name="Google Shape;440;gd698752477_1_137"/>
          <p:cNvPicPr preferRelativeResize="0"/>
          <p:nvPr/>
        </p:nvPicPr>
        <p:blipFill rotWithShape="1">
          <a:blip r:embed="rId3">
            <a:alphaModFix/>
          </a:blip>
          <a:srcRect b="55941" l="37640" r="34158" t="18290"/>
          <a:stretch/>
        </p:blipFill>
        <p:spPr>
          <a:xfrm>
            <a:off x="1071745" y="2068486"/>
            <a:ext cx="6662271" cy="3424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d698752477_1_145"/>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All PREP learning materials, will be available through an easy-to-use online learning system (Kallidus)</a:t>
            </a:r>
            <a:endParaRPr/>
          </a:p>
        </p:txBody>
      </p:sp>
      <p:sp>
        <p:nvSpPr>
          <p:cNvPr id="447" name="Google Shape;447;gd698752477_1_145"/>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48" name="Google Shape;448;gd698752477_1_145"/>
          <p:cNvSpPr txBox="1"/>
          <p:nvPr>
            <p:ph idx="2" type="body"/>
          </p:nvPr>
        </p:nvSpPr>
        <p:spPr>
          <a:xfrm>
            <a:off x="424800" y="1709951"/>
            <a:ext cx="8294400" cy="40488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1800"/>
              </a:spcBef>
              <a:spcAft>
                <a:spcPts val="0"/>
              </a:spcAft>
              <a:buClr>
                <a:schemeClr val="dk1"/>
              </a:buClr>
              <a:buSzPts val="1800"/>
              <a:buFont typeface="Arial"/>
              <a:buNone/>
            </a:pPr>
            <a:r>
              <a:rPr lang="en-GB"/>
              <a:t>Benefits of using Kallidus</a:t>
            </a:r>
            <a:endParaRPr/>
          </a:p>
          <a:p>
            <a:pPr indent="-285750" lvl="0" marL="514350" rtl="0" algn="l">
              <a:lnSpc>
                <a:spcPct val="100000"/>
              </a:lnSpc>
              <a:spcBef>
                <a:spcPts val="1800"/>
              </a:spcBef>
              <a:spcAft>
                <a:spcPts val="0"/>
              </a:spcAft>
              <a:buSzPts val="1800"/>
              <a:buFont typeface="Arial"/>
              <a:buChar char="•"/>
            </a:pPr>
            <a:r>
              <a:rPr b="0" lang="en-GB"/>
              <a:t>Receive the latest information</a:t>
            </a:r>
            <a:endParaRPr/>
          </a:p>
          <a:p>
            <a:pPr indent="-285750" lvl="0" marL="514350" rtl="0" algn="l">
              <a:lnSpc>
                <a:spcPct val="100000"/>
              </a:lnSpc>
              <a:spcBef>
                <a:spcPts val="1800"/>
              </a:spcBef>
              <a:spcAft>
                <a:spcPts val="0"/>
              </a:spcAft>
              <a:buSzPts val="1800"/>
              <a:buFont typeface="Arial"/>
              <a:buChar char="•"/>
            </a:pPr>
            <a:r>
              <a:rPr b="0" lang="en-GB"/>
              <a:t>Focused resources that provide person-centred learning</a:t>
            </a:r>
            <a:endParaRPr/>
          </a:p>
          <a:p>
            <a:pPr indent="-285750" lvl="0" marL="514350" rtl="0" algn="l">
              <a:lnSpc>
                <a:spcPct val="100000"/>
              </a:lnSpc>
              <a:spcBef>
                <a:spcPts val="1800"/>
              </a:spcBef>
              <a:spcAft>
                <a:spcPts val="0"/>
              </a:spcAft>
              <a:buSzPts val="1800"/>
              <a:buFont typeface="Arial"/>
              <a:buChar char="•"/>
            </a:pPr>
            <a:r>
              <a:rPr b="0" lang="en-GB"/>
              <a:t>Tracked learning, enabling relevant and timely support</a:t>
            </a:r>
            <a:endParaRPr/>
          </a:p>
          <a:p>
            <a:pPr indent="-285750" lvl="0" marL="514350" rtl="0" algn="l">
              <a:lnSpc>
                <a:spcPct val="100000"/>
              </a:lnSpc>
              <a:spcBef>
                <a:spcPts val="1800"/>
              </a:spcBef>
              <a:spcAft>
                <a:spcPts val="0"/>
              </a:spcAft>
              <a:buSzPts val="1800"/>
              <a:buFont typeface="Arial"/>
              <a:buChar char="•"/>
            </a:pPr>
            <a:r>
              <a:rPr b="0" lang="en-GB"/>
              <a:t>Video support available (step by step) alongside guidance</a:t>
            </a:r>
            <a:endParaRPr/>
          </a:p>
          <a:p>
            <a:pPr indent="-285750" lvl="0" marL="514350" rtl="0" algn="l">
              <a:lnSpc>
                <a:spcPct val="100000"/>
              </a:lnSpc>
              <a:spcBef>
                <a:spcPts val="1800"/>
              </a:spcBef>
              <a:spcAft>
                <a:spcPts val="0"/>
              </a:spcAft>
              <a:buSzPts val="1800"/>
              <a:buFont typeface="Arial"/>
              <a:buChar char="•"/>
            </a:pPr>
            <a:r>
              <a:rPr b="0" lang="en-GB"/>
              <a:t>Only 7 puppy raisers without an email address</a:t>
            </a:r>
            <a:endParaRPr/>
          </a:p>
          <a:p>
            <a:pPr indent="-228600" lvl="0" marL="457200" rtl="0" algn="l">
              <a:lnSpc>
                <a:spcPct val="100000"/>
              </a:lnSpc>
              <a:spcBef>
                <a:spcPts val="1800"/>
              </a:spcBef>
              <a:spcAft>
                <a:spcPts val="0"/>
              </a:spcAft>
              <a:buClr>
                <a:schemeClr val="dk1"/>
              </a:buClr>
              <a:buSzPts val="1800"/>
              <a:buFont typeface="Arial"/>
              <a:buNone/>
            </a:pPr>
            <a:r>
              <a:rPr lang="en-GB"/>
              <a:t>Support available</a:t>
            </a:r>
            <a:endParaRPr/>
          </a:p>
          <a:p>
            <a:pPr indent="-285750" lvl="0" marL="514350" rtl="0" algn="l">
              <a:lnSpc>
                <a:spcPct val="100000"/>
              </a:lnSpc>
              <a:spcBef>
                <a:spcPts val="1800"/>
              </a:spcBef>
              <a:spcAft>
                <a:spcPts val="0"/>
              </a:spcAft>
              <a:buSzPts val="1800"/>
              <a:buFont typeface="Arial"/>
              <a:buChar char="•"/>
            </a:pPr>
            <a:r>
              <a:rPr b="0" lang="en-GB"/>
              <a:t>A flexible and accessible approach to learning</a:t>
            </a:r>
            <a:endParaRPr b="0"/>
          </a:p>
          <a:p>
            <a:pPr indent="-285750" lvl="0" marL="514350" rtl="0" algn="l">
              <a:lnSpc>
                <a:spcPct val="100000"/>
              </a:lnSpc>
              <a:spcBef>
                <a:spcPts val="1800"/>
              </a:spcBef>
              <a:spcAft>
                <a:spcPts val="0"/>
              </a:spcAft>
              <a:buSzPts val="1800"/>
              <a:buFont typeface="Arial"/>
              <a:buChar char="•"/>
            </a:pPr>
            <a:r>
              <a:rPr b="0" lang="en-GB"/>
              <a:t>Designated system support (puppy raisers will be provided with an email address where they can send queries) </a:t>
            </a:r>
            <a:endParaRPr/>
          </a:p>
          <a:p>
            <a:pPr indent="-171450" lvl="0" marL="514350" rtl="0" algn="l">
              <a:lnSpc>
                <a:spcPct val="100000"/>
              </a:lnSpc>
              <a:spcBef>
                <a:spcPts val="1800"/>
              </a:spcBef>
              <a:spcAft>
                <a:spcPts val="0"/>
              </a:spcAft>
              <a:buSzPts val="1800"/>
              <a:buFont typeface="Arial"/>
              <a:buNone/>
            </a:pPr>
            <a:r>
              <a:t/>
            </a:r>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53" name="Shape 453"/>
        <p:cNvGrpSpPr/>
        <p:nvPr/>
      </p:nvGrpSpPr>
      <p:grpSpPr>
        <a:xfrm>
          <a:off x="0" y="0"/>
          <a:ext cx="0" cy="0"/>
          <a:chOff x="0" y="0"/>
          <a:chExt cx="0" cy="0"/>
        </a:xfrm>
      </p:grpSpPr>
      <p:sp>
        <p:nvSpPr>
          <p:cNvPr id="454" name="Google Shape;454;gd698752477_1_15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p>
            <a:pPr indent="-228600" lvl="0" marL="457200" rtl="0" algn="l">
              <a:lnSpc>
                <a:spcPct val="90000"/>
              </a:lnSpc>
              <a:spcBef>
                <a:spcPts val="0"/>
              </a:spcBef>
              <a:spcAft>
                <a:spcPts val="0"/>
              </a:spcAft>
              <a:buClr>
                <a:schemeClr val="dk1"/>
              </a:buClr>
              <a:buSzPts val="3200"/>
              <a:buNone/>
            </a:pPr>
            <a:r>
              <a:rPr lang="en-GB"/>
              <a:t>What does Kallidus look like for me?</a:t>
            </a:r>
            <a:endParaRPr/>
          </a:p>
        </p:txBody>
      </p:sp>
      <p:sp>
        <p:nvSpPr>
          <p:cNvPr id="455" name="Google Shape;455;gd698752477_1_152"/>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raphical user interface, text, application&#10;&#10;Description automatically generated" id="456" name="Google Shape;456;gd698752477_1_152"/>
          <p:cNvPicPr preferRelativeResize="0"/>
          <p:nvPr/>
        </p:nvPicPr>
        <p:blipFill rotWithShape="1">
          <a:blip r:embed="rId3">
            <a:alphaModFix/>
          </a:blip>
          <a:srcRect b="0" l="0" r="0" t="0"/>
          <a:stretch/>
        </p:blipFill>
        <p:spPr>
          <a:xfrm>
            <a:off x="1503873" y="840617"/>
            <a:ext cx="6150633" cy="4932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d698752477_1_1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Ultimately, PREP builds upon how we currently raise our puppies to better prepare them for guide dog training and partnerships </a:t>
            </a:r>
            <a:endParaRPr/>
          </a:p>
        </p:txBody>
      </p:sp>
      <p:sp>
        <p:nvSpPr>
          <p:cNvPr id="463" name="Google Shape;463;gd698752477_1_1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64" name="Google Shape;464;gd698752477_1_159"/>
          <p:cNvSpPr txBox="1"/>
          <p:nvPr>
            <p:ph idx="2" type="body"/>
          </p:nvPr>
        </p:nvSpPr>
        <p:spPr>
          <a:xfrm>
            <a:off x="425450" y="2238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More resources and guidance available to puppy raiser</a:t>
            </a:r>
            <a:endParaRPr/>
          </a:p>
          <a:p>
            <a:pPr indent="-355600" lvl="0" marL="457200" rtl="0" algn="l">
              <a:lnSpc>
                <a:spcPct val="100000"/>
              </a:lnSpc>
              <a:spcBef>
                <a:spcPts val="1800"/>
              </a:spcBef>
              <a:spcAft>
                <a:spcPts val="0"/>
              </a:spcAft>
              <a:buSzPts val="2000"/>
              <a:buChar char="●"/>
            </a:pPr>
            <a:r>
              <a:rPr b="0" lang="en-GB" sz="2000"/>
              <a:t>A puppy and person-centred approach</a:t>
            </a:r>
            <a:endParaRPr/>
          </a:p>
          <a:p>
            <a:pPr indent="-355600" lvl="0" marL="457200" rtl="0" algn="l">
              <a:lnSpc>
                <a:spcPct val="100000"/>
              </a:lnSpc>
              <a:spcBef>
                <a:spcPts val="1800"/>
              </a:spcBef>
              <a:spcAft>
                <a:spcPts val="0"/>
              </a:spcAft>
              <a:buSzPts val="2000"/>
              <a:buChar char="●"/>
            </a:pPr>
            <a:r>
              <a:rPr b="0" lang="en-GB" sz="2000"/>
              <a:t>Meets the needs of our guide dog partners</a:t>
            </a:r>
            <a:endParaRPr/>
          </a:p>
          <a:p>
            <a:pPr indent="-355600" lvl="0" marL="457200" rtl="0" algn="l">
              <a:lnSpc>
                <a:spcPct val="100000"/>
              </a:lnSpc>
              <a:spcBef>
                <a:spcPts val="1800"/>
              </a:spcBef>
              <a:spcAft>
                <a:spcPts val="0"/>
              </a:spcAft>
              <a:buSzPts val="2000"/>
              <a:buChar char="●"/>
            </a:pPr>
            <a:r>
              <a:rPr b="0" lang="en-GB" sz="2000"/>
              <a:t>Improves the supply chain process</a:t>
            </a:r>
            <a:endParaRPr b="0" sz="2000"/>
          </a:p>
          <a:p>
            <a:pPr indent="-355600" lvl="0" marL="457200" rtl="0" algn="l">
              <a:lnSpc>
                <a:spcPct val="100000"/>
              </a:lnSpc>
              <a:spcBef>
                <a:spcPts val="1800"/>
              </a:spcBef>
              <a:spcAft>
                <a:spcPts val="0"/>
              </a:spcAft>
              <a:buSzPts val="2000"/>
              <a:buChar char="●"/>
            </a:pPr>
            <a:r>
              <a:rPr b="0" lang="en-GB" sz="2000"/>
              <a:t>Aligns with Standardised Training for Excellent Partnerships (STEP) and incorporates the needs of Buddy and Companion Dog services within the programme. </a:t>
            </a:r>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9" name="Shape 469"/>
        <p:cNvGrpSpPr/>
        <p:nvPr/>
      </p:nvGrpSpPr>
      <p:grpSpPr>
        <a:xfrm>
          <a:off x="0" y="0"/>
          <a:ext cx="0" cy="0"/>
          <a:chOff x="0" y="0"/>
          <a:chExt cx="0" cy="0"/>
        </a:xfrm>
      </p:grpSpPr>
      <p:sp>
        <p:nvSpPr>
          <p:cNvPr id="470" name="Google Shape;470;gd698752477_1_166"/>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So, what can Puppy Raisers expect next? </a:t>
            </a:r>
            <a:endParaRPr/>
          </a:p>
        </p:txBody>
      </p:sp>
      <p:sp>
        <p:nvSpPr>
          <p:cNvPr id="471" name="Google Shape;471;gd698752477_1_166"/>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72" name="Google Shape;472;gd698752477_1_166"/>
          <p:cNvSpPr txBox="1"/>
          <p:nvPr>
            <p:ph idx="2" type="body"/>
          </p:nvPr>
        </p:nvSpPr>
        <p:spPr>
          <a:xfrm>
            <a:off x="425450" y="1284547"/>
            <a:ext cx="5289015" cy="4610328"/>
          </a:xfrm>
          <a:prstGeom prst="rect">
            <a:avLst/>
          </a:prstGeom>
          <a:noFill/>
          <a:ln>
            <a:noFill/>
          </a:ln>
        </p:spPr>
        <p:txBody>
          <a:bodyPr anchorCtr="0" anchor="t" bIns="0" lIns="0" spcFirstLastPara="1" rIns="0" wrap="square" tIns="0">
            <a:noAutofit/>
          </a:bodyPr>
          <a:lstStyle/>
          <a:p>
            <a:pPr indent="-355600" lvl="0" marL="457200" rtl="0" algn="l">
              <a:lnSpc>
                <a:spcPct val="90000"/>
              </a:lnSpc>
              <a:spcBef>
                <a:spcPts val="0"/>
              </a:spcBef>
              <a:spcAft>
                <a:spcPts val="0"/>
              </a:spcAft>
              <a:buSzPts val="2000"/>
              <a:buChar char="●"/>
            </a:pPr>
            <a:r>
              <a:rPr b="0" lang="en-GB" sz="2000"/>
              <a:t>For puppy raisers with a puppy- gradual introduction and ongoing support to PREP content.</a:t>
            </a:r>
            <a:endParaRPr/>
          </a:p>
          <a:p>
            <a:pPr indent="-228600" lvl="0" marL="457200" rtl="0" algn="l">
              <a:lnSpc>
                <a:spcPct val="90000"/>
              </a:lnSpc>
              <a:spcBef>
                <a:spcPts val="0"/>
              </a:spcBef>
              <a:spcAft>
                <a:spcPts val="0"/>
              </a:spcAft>
              <a:buSzPts val="2000"/>
              <a:buNone/>
            </a:pPr>
            <a:r>
              <a:t/>
            </a:r>
            <a:endParaRPr b="0" sz="2000"/>
          </a:p>
          <a:p>
            <a:pPr indent="-355600" lvl="0" marL="457200" rtl="0" algn="l">
              <a:lnSpc>
                <a:spcPct val="90000"/>
              </a:lnSpc>
              <a:spcBef>
                <a:spcPts val="0"/>
              </a:spcBef>
              <a:spcAft>
                <a:spcPts val="0"/>
              </a:spcAft>
              <a:buSzPts val="2000"/>
              <a:buChar char="●"/>
            </a:pPr>
            <a:r>
              <a:rPr b="0" lang="en-GB" sz="2000"/>
              <a:t>From July 1st PREP resources on preparing for and in early days of having a puppy</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From August online PREP foundation course</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 access to Raising your puppy guidance </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2021/Early 2022 Updated puppy classes</a:t>
            </a:r>
            <a:endParaRPr b="0" sz="2200">
              <a:solidFill>
                <a:srgbClr val="002C5C"/>
              </a:solidFill>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73" name="Google Shape;473;gd698752477_1_166"/>
          <p:cNvPicPr preferRelativeResize="0"/>
          <p:nvPr/>
        </p:nvPicPr>
        <p:blipFill rotWithShape="1">
          <a:blip r:embed="rId3">
            <a:alphaModFix/>
          </a:blip>
          <a:srcRect b="5684" l="33858" r="35141" t="19121"/>
          <a:stretch/>
        </p:blipFill>
        <p:spPr>
          <a:xfrm>
            <a:off x="7303900" y="1288150"/>
            <a:ext cx="1573027" cy="2146200"/>
          </a:xfrm>
          <a:prstGeom prst="rect">
            <a:avLst/>
          </a:prstGeom>
          <a:noFill/>
          <a:ln>
            <a:noFill/>
          </a:ln>
        </p:spPr>
      </p:pic>
      <p:pic>
        <p:nvPicPr>
          <p:cNvPr id="474" name="Google Shape;474;gd698752477_1_166"/>
          <p:cNvPicPr preferRelativeResize="0"/>
          <p:nvPr/>
        </p:nvPicPr>
        <p:blipFill rotWithShape="1">
          <a:blip r:embed="rId4">
            <a:alphaModFix/>
          </a:blip>
          <a:srcRect b="15717" l="33936" r="35428" t="18657"/>
          <a:stretch/>
        </p:blipFill>
        <p:spPr>
          <a:xfrm>
            <a:off x="7303899" y="3816275"/>
            <a:ext cx="1573027" cy="1895562"/>
          </a:xfrm>
          <a:prstGeom prst="rect">
            <a:avLst/>
          </a:prstGeom>
          <a:noFill/>
          <a:ln>
            <a:noFill/>
          </a:ln>
        </p:spPr>
      </p:pic>
      <p:pic>
        <p:nvPicPr>
          <p:cNvPr id="475" name="Google Shape;475;gd698752477_1_166"/>
          <p:cNvPicPr preferRelativeResize="0"/>
          <p:nvPr/>
        </p:nvPicPr>
        <p:blipFill rotWithShape="1">
          <a:blip r:embed="rId5">
            <a:alphaModFix/>
          </a:blip>
          <a:srcRect b="5658" l="34091" r="36426" t="19144"/>
          <a:stretch/>
        </p:blipFill>
        <p:spPr>
          <a:xfrm>
            <a:off x="5701478" y="2743175"/>
            <a:ext cx="1495747" cy="2146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d698752477_1_176"/>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Comments and questions</a:t>
            </a:r>
            <a:endParaRPr/>
          </a:p>
          <a:p>
            <a:pPr indent="0" lvl="0" marL="0" rtl="0" algn="l">
              <a:lnSpc>
                <a:spcPct val="90000"/>
              </a:lnSpc>
              <a:spcBef>
                <a:spcPts val="0"/>
              </a:spcBef>
              <a:spcAft>
                <a:spcPts val="0"/>
              </a:spcAft>
              <a:buSzPts val="3200"/>
              <a:buNone/>
            </a:pPr>
            <a:r>
              <a:t/>
            </a:r>
            <a:endParaRPr>
              <a:solidFill>
                <a:schemeClr val="accent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d698752477_1_181"/>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Use the Q&amp;A function to ask questions</a:t>
            </a:r>
            <a:endParaRPr/>
          </a:p>
        </p:txBody>
      </p:sp>
      <p:sp>
        <p:nvSpPr>
          <p:cNvPr id="488" name="Google Shape;488;gd698752477_1_18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t/>
            </a:r>
            <a:endParaRPr/>
          </a:p>
          <a:p>
            <a:pPr indent="0" lvl="0" marL="0" rtl="0" algn="l">
              <a:lnSpc>
                <a:spcPct val="100000"/>
              </a:lnSpc>
              <a:spcBef>
                <a:spcPts val="1800"/>
              </a:spcBef>
              <a:spcAft>
                <a:spcPts val="0"/>
              </a:spcAft>
              <a:buSzPts val="1800"/>
              <a:buNone/>
            </a:pPr>
            <a:r>
              <a:t/>
            </a:r>
            <a:endParaRPr/>
          </a:p>
        </p:txBody>
      </p:sp>
      <p:sp>
        <p:nvSpPr>
          <p:cNvPr id="489" name="Google Shape;489;gd698752477_1_18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d698752477_1_18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496" name="Google Shape;496;gd698752477_1_188"/>
          <p:cNvSpPr txBox="1"/>
          <p:nvPr>
            <p:ph idx="2" type="body"/>
          </p:nvPr>
        </p:nvSpPr>
        <p:spPr>
          <a:xfrm>
            <a:off x="425450" y="2447250"/>
            <a:ext cx="8294400" cy="344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rPr lang="en-GB" sz="2200"/>
              <a:t>Details of your next regional round-up event will be published on the Volunteer Information Point and in The Guide e-newsletter.</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Clr>
                <a:schemeClr val="dk2"/>
              </a:buClr>
              <a:buSzPts val="1800"/>
              <a:buFont typeface="Arial"/>
              <a:buNone/>
            </a:pPr>
            <a:r>
              <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rPr lang="en-GB"/>
              <a:t>Document Ends.</a:t>
            </a:r>
            <a:endParaRPr/>
          </a:p>
        </p:txBody>
      </p:sp>
      <p:sp>
        <p:nvSpPr>
          <p:cNvPr id="497" name="Google Shape;497;gd698752477_1_18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a45634c2cd_0_15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Over the last year, COVID-19 has impacted upon our operations, services and volunteering </a:t>
            </a:r>
            <a:endParaRPr/>
          </a:p>
        </p:txBody>
      </p:sp>
      <p:sp>
        <p:nvSpPr>
          <p:cNvPr id="206" name="Google Shape;206;ga45634c2cd_0_15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AutoNum type="arabicPeriod"/>
            </a:pPr>
            <a:r>
              <a:rPr b="0" lang="en-GB" sz="2200"/>
              <a:t>Furloughed staff and remote working</a:t>
            </a:r>
            <a:endParaRPr b="0" sz="2200"/>
          </a:p>
          <a:p>
            <a:pPr indent="-368300" lvl="0" marL="457200" rtl="0" algn="l">
              <a:lnSpc>
                <a:spcPct val="115000"/>
              </a:lnSpc>
              <a:spcBef>
                <a:spcPts val="0"/>
              </a:spcBef>
              <a:spcAft>
                <a:spcPts val="0"/>
              </a:spcAft>
              <a:buSzPts val="2200"/>
              <a:buAutoNum type="arabicPeriod"/>
            </a:pPr>
            <a:r>
              <a:rPr b="0" lang="en-GB" sz="2200"/>
              <a:t>Some volunteer roles and activities were either paused or adapted</a:t>
            </a:r>
            <a:endParaRPr b="0" sz="2200"/>
          </a:p>
          <a:p>
            <a:pPr indent="-368300" lvl="0" marL="457200" rtl="0" algn="l">
              <a:lnSpc>
                <a:spcPct val="115000"/>
              </a:lnSpc>
              <a:spcBef>
                <a:spcPts val="0"/>
              </a:spcBef>
              <a:spcAft>
                <a:spcPts val="0"/>
              </a:spcAft>
              <a:buSzPts val="2200"/>
              <a:buAutoNum type="arabicPeriod"/>
            </a:pPr>
            <a:r>
              <a:rPr b="0" lang="en-GB" sz="2200"/>
              <a:t>Breeding programme – paused breeding / then restarted </a:t>
            </a:r>
            <a:endParaRPr b="0" sz="2200"/>
          </a:p>
          <a:p>
            <a:pPr indent="-368300" lvl="0" marL="457200" rtl="0" algn="l">
              <a:lnSpc>
                <a:spcPct val="115000"/>
              </a:lnSpc>
              <a:spcBef>
                <a:spcPts val="0"/>
              </a:spcBef>
              <a:spcAft>
                <a:spcPts val="0"/>
              </a:spcAft>
              <a:buSzPts val="2200"/>
              <a:buAutoNum type="arabicPeriod"/>
            </a:pPr>
            <a:r>
              <a:rPr b="0" lang="en-GB" sz="2200"/>
              <a:t>Puppy schemes – were paused and we supported Puppy raisers  virtually  </a:t>
            </a:r>
            <a:endParaRPr b="0" sz="2200"/>
          </a:p>
          <a:p>
            <a:pPr indent="-368300" lvl="0" marL="457200" rtl="0" algn="l">
              <a:lnSpc>
                <a:spcPct val="115000"/>
              </a:lnSpc>
              <a:spcBef>
                <a:spcPts val="0"/>
              </a:spcBef>
              <a:spcAft>
                <a:spcPts val="0"/>
              </a:spcAft>
              <a:buSzPts val="2200"/>
              <a:buAutoNum type="arabicPeriod"/>
            </a:pPr>
            <a:r>
              <a:rPr b="0" lang="en-GB" sz="2200"/>
              <a:t>Guide dog training – paused but restarted with Covid protocols after lockdown 1</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07" name="Google Shape;207;ga45634c2cd_0_15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d31f11aa61_0_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During this time, we’ve adapted to new ways of working and used some of this learning to get back on track and deliver services</a:t>
            </a:r>
            <a:endParaRPr/>
          </a:p>
        </p:txBody>
      </p:sp>
      <p:sp>
        <p:nvSpPr>
          <p:cNvPr id="214" name="Google Shape;214;gd31f11aa61_0_7"/>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Char char="●"/>
            </a:pPr>
            <a:r>
              <a:rPr b="0" lang="en-GB" sz="2200"/>
              <a:t>Keeping in touch calls with My Sighted Guide partners</a:t>
            </a:r>
            <a:endParaRPr b="0" sz="2200"/>
          </a:p>
          <a:p>
            <a:pPr indent="-368300" lvl="0" marL="457200" rtl="0" algn="l">
              <a:lnSpc>
                <a:spcPct val="115000"/>
              </a:lnSpc>
              <a:spcBef>
                <a:spcPts val="0"/>
              </a:spcBef>
              <a:spcAft>
                <a:spcPts val="0"/>
              </a:spcAft>
              <a:buSzPts val="2200"/>
              <a:buChar char="●"/>
            </a:pPr>
            <a:r>
              <a:rPr b="0" lang="en-GB" sz="2200"/>
              <a:t>Set up COVID-19 information line, now called Guide Line</a:t>
            </a:r>
            <a:endParaRPr b="0" sz="2200"/>
          </a:p>
          <a:p>
            <a:pPr indent="-368300" lvl="0" marL="457200" rtl="0" algn="l">
              <a:lnSpc>
                <a:spcPct val="115000"/>
              </a:lnSpc>
              <a:spcBef>
                <a:spcPts val="0"/>
              </a:spcBef>
              <a:spcAft>
                <a:spcPts val="0"/>
              </a:spcAft>
              <a:buSzPts val="2200"/>
              <a:buChar char="●"/>
            </a:pPr>
            <a:r>
              <a:rPr b="0" lang="en-GB" sz="2200"/>
              <a:t>Virtual volunteer support, puppy classes and fundraising</a:t>
            </a:r>
            <a:endParaRPr b="0" sz="2200"/>
          </a:p>
          <a:p>
            <a:pPr indent="-368300" lvl="0" marL="457200" rtl="0" algn="l">
              <a:lnSpc>
                <a:spcPct val="115000"/>
              </a:lnSpc>
              <a:spcBef>
                <a:spcPts val="0"/>
              </a:spcBef>
              <a:spcAft>
                <a:spcPts val="0"/>
              </a:spcAft>
              <a:buSzPts val="2200"/>
              <a:buChar char="●"/>
            </a:pPr>
            <a:r>
              <a:rPr b="0" lang="en-GB" sz="2200"/>
              <a:t>Virtual buddy dogs and My Time To Play sessions</a:t>
            </a:r>
            <a:endParaRPr b="0" sz="2200"/>
          </a:p>
          <a:p>
            <a:pPr indent="-368300" lvl="0" marL="457200" rtl="0" algn="l">
              <a:lnSpc>
                <a:spcPct val="115000"/>
              </a:lnSpc>
              <a:spcBef>
                <a:spcPts val="0"/>
              </a:spcBef>
              <a:spcAft>
                <a:spcPts val="0"/>
              </a:spcAft>
              <a:buSzPts val="2200"/>
              <a:buChar char="●"/>
            </a:pPr>
            <a:r>
              <a:rPr b="0" lang="en-GB" sz="2200"/>
              <a:t>Investing in technical staff</a:t>
            </a:r>
            <a:endParaRPr b="0" sz="2200"/>
          </a:p>
          <a:p>
            <a:pPr indent="-368300" lvl="0" marL="457200" rtl="0" algn="l">
              <a:lnSpc>
                <a:spcPct val="115000"/>
              </a:lnSpc>
              <a:spcBef>
                <a:spcPts val="0"/>
              </a:spcBef>
              <a:spcAft>
                <a:spcPts val="0"/>
              </a:spcAft>
              <a:buSzPts val="2200"/>
              <a:buChar char="●"/>
            </a:pPr>
            <a:r>
              <a:rPr b="0" lang="en-GB" sz="2200"/>
              <a:t>2021 Annual Plan</a:t>
            </a:r>
            <a:endParaRPr b="0" sz="220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15" name="Google Shape;215;gd31f11aa61_0_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d31f11aa61_0_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As restrictions continue to ease, we’ll gradually reopen sites and restart all our services and volunteering </a:t>
            </a:r>
            <a:endParaRPr/>
          </a:p>
        </p:txBody>
      </p:sp>
      <p:sp>
        <p:nvSpPr>
          <p:cNvPr id="222" name="Google Shape;222;gd31f11aa61_0_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Trebuchet MS"/>
              <a:buAutoNum type="arabicPeriod"/>
            </a:pPr>
            <a:r>
              <a:rPr b="0" lang="en-GB" sz="2200">
                <a:solidFill>
                  <a:srgbClr val="002C5C"/>
                </a:solidFill>
                <a:highlight>
                  <a:srgbClr val="FFFFFF"/>
                </a:highlight>
              </a:rPr>
              <a:t>Our intention to fully recommence all services and volunteering by around mid-June </a:t>
            </a:r>
            <a:endParaRPr b="0" sz="2200">
              <a:solidFill>
                <a:srgbClr val="002C5C"/>
              </a:solidFill>
              <a:highlight>
                <a:srgbClr val="FFFFFF"/>
              </a:highlight>
            </a:endParaRPr>
          </a:p>
          <a:p>
            <a:pPr indent="-368300" lvl="0" marL="457200" rtl="0" algn="l">
              <a:lnSpc>
                <a:spcPct val="115000"/>
              </a:lnSpc>
              <a:spcBef>
                <a:spcPts val="0"/>
              </a:spcBef>
              <a:spcAft>
                <a:spcPts val="0"/>
              </a:spcAft>
              <a:buSzPts val="2200"/>
              <a:buFont typeface="Trebuchet MS"/>
              <a:buAutoNum type="arabicPeriod"/>
            </a:pPr>
            <a:r>
              <a:rPr b="0" lang="en-GB" sz="2200">
                <a:solidFill>
                  <a:srgbClr val="002C5C"/>
                </a:solidFill>
                <a:highlight>
                  <a:srgbClr val="FFFFFF"/>
                </a:highlight>
              </a:rPr>
              <a:t>A recap on our interim phase which started in mid-April</a:t>
            </a:r>
            <a:endParaRPr b="0" sz="2200">
              <a:highlight>
                <a:srgbClr val="FFFF00"/>
              </a:highlight>
            </a:endParaRPr>
          </a:p>
          <a:p>
            <a:pPr indent="-368300" lvl="1" marL="914400" rtl="0" algn="l">
              <a:lnSpc>
                <a:spcPct val="115000"/>
              </a:lnSpc>
              <a:spcBef>
                <a:spcPts val="0"/>
              </a:spcBef>
              <a:spcAft>
                <a:spcPts val="0"/>
              </a:spcAft>
              <a:buSzPts val="2200"/>
              <a:buChar char="•"/>
            </a:pPr>
            <a:r>
              <a:rPr lang="en-GB" sz="2200"/>
              <a:t>My Sighted Guide service</a:t>
            </a:r>
            <a:endParaRPr sz="2200"/>
          </a:p>
          <a:p>
            <a:pPr indent="-368300" lvl="1" marL="914400" rtl="0" algn="l">
              <a:lnSpc>
                <a:spcPct val="115000"/>
              </a:lnSpc>
              <a:spcBef>
                <a:spcPts val="0"/>
              </a:spcBef>
              <a:spcAft>
                <a:spcPts val="0"/>
              </a:spcAft>
              <a:buSzPts val="2200"/>
              <a:buChar char="•"/>
            </a:pPr>
            <a:r>
              <a:rPr b="0" lang="en-GB" sz="2200"/>
              <a:t>Guide dogs service (training and partnerships), including bringing down waiting list/times</a:t>
            </a:r>
            <a:endParaRPr sz="2200"/>
          </a:p>
          <a:p>
            <a:pPr indent="-368300" lvl="1" marL="914400" rtl="0" algn="l">
              <a:lnSpc>
                <a:spcPct val="115000"/>
              </a:lnSpc>
              <a:spcBef>
                <a:spcPts val="0"/>
              </a:spcBef>
              <a:spcAft>
                <a:spcPts val="0"/>
              </a:spcAft>
              <a:buSzPts val="2200"/>
              <a:buChar char="•"/>
            </a:pPr>
            <a:r>
              <a:rPr b="0" lang="en-GB" sz="2200"/>
              <a:t>Puppy raising and breeding programme</a:t>
            </a:r>
            <a:endParaRPr sz="2200"/>
          </a:p>
          <a:p>
            <a:pPr indent="-368300" lvl="1" marL="914400" rtl="0" algn="l">
              <a:lnSpc>
                <a:spcPct val="115000"/>
              </a:lnSpc>
              <a:spcBef>
                <a:spcPts val="0"/>
              </a:spcBef>
              <a:spcAft>
                <a:spcPts val="0"/>
              </a:spcAft>
              <a:buSzPts val="2200"/>
              <a:buChar char="•"/>
            </a:pPr>
            <a:r>
              <a:rPr b="0" lang="en-GB" sz="2200"/>
              <a:t>Premises update</a:t>
            </a:r>
            <a:endParaRPr sz="2200"/>
          </a:p>
          <a:p>
            <a:pPr indent="-368300" lvl="1" marL="914400" rtl="0" algn="l">
              <a:lnSpc>
                <a:spcPct val="115000"/>
              </a:lnSpc>
              <a:spcBef>
                <a:spcPts val="0"/>
              </a:spcBef>
              <a:spcAft>
                <a:spcPts val="0"/>
              </a:spcAft>
              <a:buSzPts val="2200"/>
              <a:buChar char="•"/>
            </a:pPr>
            <a:r>
              <a:rPr lang="en-GB" sz="2200"/>
              <a:t>Staff and volunteer recruitment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23" name="Google Shape;223;gd31f11aa61_0_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d31f11aa61_0_21"/>
          <p:cNvSpPr txBox="1"/>
          <p:nvPr>
            <p:ph idx="1" type="body"/>
          </p:nvPr>
        </p:nvSpPr>
        <p:spPr>
          <a:xfrm>
            <a:off x="425450" y="295201"/>
            <a:ext cx="8294400" cy="172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In the Midlands region, some COVID-secure protocols remain in place for volunteering activities </a:t>
            </a:r>
            <a:endParaRPr/>
          </a:p>
        </p:txBody>
      </p:sp>
      <p:sp>
        <p:nvSpPr>
          <p:cNvPr id="230" name="Google Shape;230;gd31f11aa61_0_21"/>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000"/>
              <a:t>This depends on your role and site, but in general many roles continue:</a:t>
            </a:r>
            <a:endParaRPr b="0" sz="2000"/>
          </a:p>
          <a:p>
            <a:pPr indent="0" lvl="0" marL="457200" rtl="0" algn="l">
              <a:lnSpc>
                <a:spcPct val="115000"/>
              </a:lnSpc>
              <a:spcBef>
                <a:spcPts val="0"/>
              </a:spcBef>
              <a:spcAft>
                <a:spcPts val="0"/>
              </a:spcAft>
              <a:buSzPts val="1800"/>
              <a:buNone/>
            </a:pPr>
            <a:r>
              <a:t/>
            </a:r>
            <a:endParaRPr b="0" sz="2000"/>
          </a:p>
          <a:p>
            <a:pPr indent="-355600" lvl="0" marL="457200" rtl="0" algn="l">
              <a:lnSpc>
                <a:spcPct val="115000"/>
              </a:lnSpc>
              <a:spcBef>
                <a:spcPts val="0"/>
              </a:spcBef>
              <a:spcAft>
                <a:spcPts val="0"/>
              </a:spcAft>
              <a:buSzPts val="2000"/>
              <a:buAutoNum type="arabicPeriod"/>
            </a:pPr>
            <a:r>
              <a:rPr b="0" lang="en-GB" sz="2000"/>
              <a:t>My Sighted Guide </a:t>
            </a:r>
            <a:r>
              <a:rPr b="0" lang="en-GB" sz="2000">
                <a:highlight>
                  <a:srgbClr val="FFFF00"/>
                </a:highlight>
              </a:rPr>
              <a:t> </a:t>
            </a:r>
            <a:endParaRPr b="0" sz="2000">
              <a:highlight>
                <a:srgbClr val="FFFF00"/>
              </a:highlight>
            </a:endParaRPr>
          </a:p>
          <a:p>
            <a:pPr indent="-355600" lvl="0" marL="457200" rtl="0" algn="l">
              <a:lnSpc>
                <a:spcPct val="115000"/>
              </a:lnSpc>
              <a:spcBef>
                <a:spcPts val="0"/>
              </a:spcBef>
              <a:spcAft>
                <a:spcPts val="0"/>
              </a:spcAft>
              <a:buSzPts val="2000"/>
              <a:buAutoNum type="arabicPeriod"/>
            </a:pPr>
            <a:r>
              <a:rPr b="0" lang="en-GB" sz="2000"/>
              <a:t>Drivers</a:t>
            </a:r>
            <a:endParaRPr b="0" sz="2000"/>
          </a:p>
          <a:p>
            <a:pPr indent="-355600" lvl="0" marL="457200" rtl="0" algn="l">
              <a:lnSpc>
                <a:spcPct val="115000"/>
              </a:lnSpc>
              <a:spcBef>
                <a:spcPts val="0"/>
              </a:spcBef>
              <a:spcAft>
                <a:spcPts val="0"/>
              </a:spcAft>
              <a:buSzPts val="2000"/>
              <a:buAutoNum type="arabicPeriod"/>
            </a:pPr>
            <a:r>
              <a:rPr b="0" lang="en-GB" sz="2000"/>
              <a:t>Puppy Raisers</a:t>
            </a:r>
            <a:endParaRPr b="0" sz="2000"/>
          </a:p>
          <a:p>
            <a:pPr indent="-355600" lvl="0" marL="457200" rtl="0" algn="l">
              <a:lnSpc>
                <a:spcPct val="115000"/>
              </a:lnSpc>
              <a:spcBef>
                <a:spcPts val="0"/>
              </a:spcBef>
              <a:spcAft>
                <a:spcPts val="0"/>
              </a:spcAft>
              <a:buSzPts val="2000"/>
              <a:buAutoNum type="arabicPeriod"/>
            </a:pPr>
            <a:r>
              <a:rPr b="0" lang="en-GB" sz="2000"/>
              <a:t>Fosterers</a:t>
            </a:r>
            <a:endParaRPr b="0" sz="2000"/>
          </a:p>
          <a:p>
            <a:pPr indent="-355600" lvl="0" marL="457200" rtl="0" algn="l">
              <a:lnSpc>
                <a:spcPct val="115000"/>
              </a:lnSpc>
              <a:spcBef>
                <a:spcPts val="0"/>
              </a:spcBef>
              <a:spcAft>
                <a:spcPts val="0"/>
              </a:spcAft>
              <a:buSzPts val="2000"/>
              <a:buAutoNum type="arabicPeriod"/>
            </a:pPr>
            <a:r>
              <a:rPr b="0" lang="en-GB" sz="2000"/>
              <a:t>Dog Exercisers</a:t>
            </a:r>
            <a:endParaRPr b="0" sz="2000"/>
          </a:p>
          <a:p>
            <a:pPr indent="-355600" lvl="0" marL="457200" rtl="0" algn="l">
              <a:lnSpc>
                <a:spcPct val="115000"/>
              </a:lnSpc>
              <a:spcBef>
                <a:spcPts val="0"/>
              </a:spcBef>
              <a:spcAft>
                <a:spcPts val="0"/>
              </a:spcAft>
              <a:buSzPts val="2000"/>
              <a:buAutoNum type="arabicPeriod"/>
            </a:pPr>
            <a:r>
              <a:rPr b="0" lang="en-GB" sz="2000"/>
              <a:t>Breeding Dog Holders</a:t>
            </a:r>
            <a:endParaRPr b="0" sz="2000"/>
          </a:p>
          <a:p>
            <a:pPr indent="-355600" lvl="0" marL="457200" rtl="0" algn="l">
              <a:lnSpc>
                <a:spcPct val="115000"/>
              </a:lnSpc>
              <a:spcBef>
                <a:spcPts val="0"/>
              </a:spcBef>
              <a:spcAft>
                <a:spcPts val="0"/>
              </a:spcAft>
              <a:buSzPts val="2000"/>
              <a:buAutoNum type="arabicPeriod"/>
            </a:pPr>
            <a:r>
              <a:rPr b="0" lang="en-GB" sz="2000"/>
              <a:t>Fundraisers</a:t>
            </a:r>
            <a:endParaRPr b="0" sz="2000"/>
          </a:p>
          <a:p>
            <a:pPr indent="0" lvl="0" marL="0" rtl="0" algn="l">
              <a:lnSpc>
                <a:spcPct val="115000"/>
              </a:lnSpc>
              <a:spcBef>
                <a:spcPts val="0"/>
              </a:spcBef>
              <a:spcAft>
                <a:spcPts val="0"/>
              </a:spcAft>
              <a:buSzPts val="1800"/>
              <a:buNone/>
            </a:pPr>
            <a:r>
              <a:t/>
            </a:r>
            <a:endParaRPr b="0" sz="2000"/>
          </a:p>
          <a:p>
            <a:pPr indent="0" lvl="0" marL="0" rtl="0" algn="l">
              <a:lnSpc>
                <a:spcPct val="115000"/>
              </a:lnSpc>
              <a:spcBef>
                <a:spcPts val="0"/>
              </a:spcBef>
              <a:spcAft>
                <a:spcPts val="0"/>
              </a:spcAft>
              <a:buSzPts val="1800"/>
              <a:buNone/>
            </a:pPr>
            <a:r>
              <a:rPr b="0" lang="en-GB" sz="2000"/>
              <a:t>We’ll share this information in full afterwards and when circumstances change.</a:t>
            </a:r>
            <a:endParaRPr b="0" sz="2000"/>
          </a:p>
        </p:txBody>
      </p:sp>
      <p:sp>
        <p:nvSpPr>
          <p:cNvPr id="231" name="Google Shape;231;gd31f11aa61_0_21"/>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31f11aa61_0_1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For now, COVID-secure protocols remain in place for staff and volunteers visiting our sites in Birmingham, Nottingham, Regional Centre, NBC</a:t>
            </a:r>
            <a:endParaRPr/>
          </a:p>
        </p:txBody>
      </p:sp>
      <p:sp>
        <p:nvSpPr>
          <p:cNvPr id="238" name="Google Shape;238;gd31f11aa61_0_14"/>
          <p:cNvSpPr txBox="1"/>
          <p:nvPr>
            <p:ph idx="2" type="body"/>
          </p:nvPr>
        </p:nvSpPr>
        <p:spPr>
          <a:xfrm>
            <a:off x="425450" y="1726058"/>
            <a:ext cx="7896617" cy="4168736"/>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AutoNum type="arabicPeriod"/>
            </a:pPr>
            <a:r>
              <a:rPr b="0" lang="en-GB" sz="2200"/>
              <a:t>We have workplace operating levels limiting our numbers to sites and allocated space. Sites will remain having social distancing protocols</a:t>
            </a:r>
            <a:endParaRPr b="0" sz="2200"/>
          </a:p>
          <a:p>
            <a:pPr indent="-368300" lvl="0" marL="457200" rtl="0" algn="l">
              <a:lnSpc>
                <a:spcPct val="115000"/>
              </a:lnSpc>
              <a:spcBef>
                <a:spcPts val="0"/>
              </a:spcBef>
              <a:spcAft>
                <a:spcPts val="0"/>
              </a:spcAft>
              <a:buSzPts val="2200"/>
              <a:buAutoNum type="arabicPeriod"/>
            </a:pPr>
            <a:r>
              <a:rPr b="0" lang="en-GB" sz="2200"/>
              <a:t>Most essential breeding operations, Dog Health and Well-being and CAS staff are now on site working to Covid secure protocols – other visits by staff are by booking only. A high percentage of staff remaining working from home </a:t>
            </a:r>
            <a:endParaRPr b="0" sz="2200"/>
          </a:p>
          <a:p>
            <a:pPr indent="0" lvl="0" marL="457200" rtl="0" algn="l">
              <a:lnSpc>
                <a:spcPct val="115000"/>
              </a:lnSpc>
              <a:spcBef>
                <a:spcPts val="0"/>
              </a:spcBef>
              <a:spcAft>
                <a:spcPts val="0"/>
              </a:spcAft>
              <a:buSzPts val="1800"/>
              <a:buNone/>
            </a:pPr>
            <a:r>
              <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39" name="Google Shape;239;gd31f11aa61_0_1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d31f11aa61_0_6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Before we move onto the other updates, here’s some of the reasons why our volunteers support us</a:t>
            </a:r>
            <a:endParaRPr/>
          </a:p>
        </p:txBody>
      </p:sp>
      <p:sp>
        <p:nvSpPr>
          <p:cNvPr id="246" name="Google Shape;246;gd31f11aa61_0_6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p:txBody>
      </p:sp>
      <p:sp>
        <p:nvSpPr>
          <p:cNvPr id="247" name="Google Shape;247;gd31f11aa61_0_6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48" name="Google Shape;248;gd31f11aa61_0_64" title="Why I Volunteer (accessible)">
            <a:hlinkClick r:id="rId3"/>
          </p:cNvPr>
          <p:cNvPicPr preferRelativeResize="0"/>
          <p:nvPr/>
        </p:nvPicPr>
        <p:blipFill rotWithShape="1">
          <a:blip r:embed="rId4">
            <a:alphaModFix/>
          </a:blip>
          <a:srcRect b="0" l="0" r="0" t="0"/>
          <a:stretch/>
        </p:blipFill>
        <p:spPr>
          <a:xfrm>
            <a:off x="1735850" y="1970175"/>
            <a:ext cx="5534774" cy="4151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2020-03-30T08:10:14Z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0x01010015520CBE9732734383ACECD7AC2C59A1</vt:lpwstr>
  </property>
</Properties>
</file>