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04">
          <p15:clr>
            <a:srgbClr val="A4A3A4"/>
          </p15:clr>
        </p15:guide>
        <p15:guide id="2" pos="5760">
          <p15:clr>
            <a:srgbClr val="A4A3A4"/>
          </p15:clr>
        </p15:guide>
      </p15:sldGuideLst>
    </p:ext>
    <p:ext uri="http://customooxmlschemas.google.com/">
      <go:slidesCustomData xmlns:go="http://customooxmlschemas.google.com/" r:id="rId39" roundtripDataSignature="AMtx7miLRQJ/PZi1TCpBhHmodcKNMvod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04"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1400"/>
              <a:buFont typeface="Arial"/>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a3d0b38de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7a3d0b38d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51" name="Google Shape;251;g7a3d0b38d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61" name="Google Shape;261;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45634c2cd_0_2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a45634c2cd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sz="1800">
              <a:solidFill>
                <a:srgbClr val="002C5C"/>
              </a:solidFill>
              <a:latin typeface="Trebuchet MS"/>
              <a:ea typeface="Trebuchet MS"/>
              <a:cs typeface="Trebuchet MS"/>
              <a:sym typeface="Trebuchet MS"/>
            </a:endParaRPr>
          </a:p>
          <a:p>
            <a:pPr indent="0" lvl="0" marL="0" rtl="0" algn="l">
              <a:lnSpc>
                <a:spcPct val="90000"/>
              </a:lnSpc>
              <a:spcBef>
                <a:spcPts val="0"/>
              </a:spcBef>
              <a:spcAft>
                <a:spcPts val="0"/>
              </a:spcAft>
              <a:buClr>
                <a:schemeClr val="dk1"/>
              </a:buClr>
              <a:buSzPts val="1100"/>
              <a:buFont typeface="Arial"/>
              <a:buNone/>
            </a:pPr>
            <a:r>
              <a:t/>
            </a:r>
            <a:endParaRPr/>
          </a:p>
        </p:txBody>
      </p:sp>
      <p:sp>
        <p:nvSpPr>
          <p:cNvPr id="271" name="Google Shape;271;ga45634c2cd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d31f11aa61_0_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d31f11aa61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77" name="Google Shape;277;gd31f11aa61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d31f11aa61_0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d31f11aa61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85" name="Google Shape;285;gd31f11aa61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45634c2cd_0_2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a45634c2cd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100"/>
              <a:buNone/>
            </a:pPr>
            <a:r>
              <a:t/>
            </a:r>
            <a:endParaRPr/>
          </a:p>
        </p:txBody>
      </p:sp>
      <p:sp>
        <p:nvSpPr>
          <p:cNvPr id="293" name="Google Shape;293;ga45634c2cd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7a3d0b38de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7a3d0b38d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11B56"/>
              </a:buClr>
              <a:buSzPts val="1200"/>
              <a:buFont typeface="Calibri"/>
              <a:buNone/>
            </a:pPr>
            <a:r>
              <a:t/>
            </a:r>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99" name="Google Shape;299;g7a3d0b38d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7a3d0b38de_0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7a3d0b38de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11B56"/>
              </a:solidFill>
            </a:endParaRPr>
          </a:p>
        </p:txBody>
      </p:sp>
      <p:sp>
        <p:nvSpPr>
          <p:cNvPr id="308" name="Google Shape;308;g7a3d0b38de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9e8cc8d39c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9e8cc8d39c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a:p>
            <a:pPr indent="0" lvl="0" marL="0" rtl="0" algn="l">
              <a:lnSpc>
                <a:spcPct val="100000"/>
              </a:lnSpc>
              <a:spcBef>
                <a:spcPts val="0"/>
              </a:spcBef>
              <a:spcAft>
                <a:spcPts val="0"/>
              </a:spcAft>
              <a:buClr>
                <a:schemeClr val="lt1"/>
              </a:buClr>
              <a:buSzPts val="3200"/>
              <a:buFont typeface="Arial"/>
              <a:buNone/>
            </a:pPr>
            <a:r>
              <a:t/>
            </a:r>
            <a:endParaRPr/>
          </a:p>
        </p:txBody>
      </p:sp>
      <p:sp>
        <p:nvSpPr>
          <p:cNvPr id="317" name="Google Shape;317;g9e8cc8d39c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100"/>
              </a:spcBef>
              <a:spcAft>
                <a:spcPts val="0"/>
              </a:spcAft>
              <a:buSzPts val="1100"/>
              <a:buNone/>
            </a:pPr>
            <a:r>
              <a:t/>
            </a:r>
            <a:endParaRPr>
              <a:highlight>
                <a:srgbClr val="FFFFFF"/>
              </a:highlight>
            </a:endParaRPr>
          </a:p>
          <a:p>
            <a:pPr indent="0" lvl="0" marL="0" rtl="0" algn="l">
              <a:lnSpc>
                <a:spcPct val="115000"/>
              </a:lnSpc>
              <a:spcBef>
                <a:spcPts val="1100"/>
              </a:spcBef>
              <a:spcAft>
                <a:spcPts val="0"/>
              </a:spcAft>
              <a:buClr>
                <a:schemeClr val="dk1"/>
              </a:buClr>
              <a:buSzPts val="1100"/>
              <a:buFont typeface="Arial"/>
              <a:buNone/>
            </a:pPr>
            <a:r>
              <a:t/>
            </a:r>
            <a:endParaRPr>
              <a:solidFill>
                <a:srgbClr val="002C5C"/>
              </a:solidFill>
              <a:highlight>
                <a:srgbClr val="FFFFFF"/>
              </a:highlight>
              <a:latin typeface="Trebuchet MS"/>
              <a:ea typeface="Trebuchet MS"/>
              <a:cs typeface="Trebuchet MS"/>
              <a:sym typeface="Trebuchet MS"/>
            </a:endParaRPr>
          </a:p>
        </p:txBody>
      </p:sp>
      <p:sp>
        <p:nvSpPr>
          <p:cNvPr id="323" name="Google Shape;323;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6324871e2_0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a6324871e2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a6324871e2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bd30211381_0_2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bd30211381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32" name="Google Shape;332;gbd30211381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4e653a94a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d4e653a94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b="1" u="sng"/>
          </a:p>
        </p:txBody>
      </p:sp>
      <p:sp>
        <p:nvSpPr>
          <p:cNvPr id="340" name="Google Shape;340;gd4e653a94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d4e653a94a_2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d4e653a94a_2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rgbClr val="002C5C"/>
              </a:buClr>
              <a:buSzPts val="1100"/>
              <a:buFont typeface="Arial"/>
              <a:buNone/>
            </a:pPr>
            <a:r>
              <a:t/>
            </a:r>
            <a:endParaRPr sz="3200"/>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p:txBody>
      </p:sp>
      <p:sp>
        <p:nvSpPr>
          <p:cNvPr id="346" name="Google Shape;346;gd4e653a94a_2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d698752477_1_10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d698752477_1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355" name="Google Shape;355;gd698752477_1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698752477_1_1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d698752477_1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b="0" sz="2000"/>
          </a:p>
          <a:p>
            <a:pPr indent="0" lvl="0" marL="0" marR="0" rtl="0" algn="l">
              <a:lnSpc>
                <a:spcPct val="115000"/>
              </a:lnSpc>
              <a:spcBef>
                <a:spcPts val="1200"/>
              </a:spcBef>
              <a:spcAft>
                <a:spcPts val="0"/>
              </a:spcAft>
              <a:buClr>
                <a:schemeClr val="dk1"/>
              </a:buClr>
              <a:buSzPts val="1100"/>
              <a:buFont typeface="Arial"/>
              <a:buNone/>
            </a:pPr>
            <a:r>
              <a:t/>
            </a:r>
            <a:endParaRPr sz="2000">
              <a:solidFill>
                <a:srgbClr val="201F1E"/>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sz="2000">
              <a:solidFill>
                <a:srgbClr val="201F1E"/>
              </a:solidFill>
              <a:highlight>
                <a:schemeClr val="lt1"/>
              </a:highlight>
              <a:latin typeface="Trebuchet MS"/>
              <a:ea typeface="Trebuchet MS"/>
              <a:cs typeface="Trebuchet MS"/>
              <a:sym typeface="Trebuchet MS"/>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64" name="Google Shape;364;gd698752477_1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d698752477_1_1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d698752477_1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75" name="Google Shape;375;gd698752477_1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d698752477_1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d698752477_1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85" name="Google Shape;385;gd698752477_1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d698752477_1_1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d698752477_1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t/>
            </a:r>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marR="0" rtl="0" algn="l">
              <a:lnSpc>
                <a:spcPct val="115000"/>
              </a:lnSpc>
              <a:spcBef>
                <a:spcPts val="0"/>
              </a:spcBef>
              <a:spcAft>
                <a:spcPts val="0"/>
              </a:spcAft>
              <a:buClr>
                <a:srgbClr val="000000"/>
              </a:buClr>
              <a:buSzPts val="1400"/>
              <a:buFont typeface="Arial"/>
              <a:buNone/>
            </a:pPr>
            <a:r>
              <a:t/>
            </a:r>
            <a:endParaRPr sz="1200">
              <a:solidFill>
                <a:srgbClr val="201F1E"/>
              </a:solidFill>
              <a:highlight>
                <a:srgbClr val="FFFFFF"/>
              </a:highlight>
            </a:endParaRPr>
          </a:p>
          <a:p>
            <a:pPr indent="0" lvl="0" marL="0" rtl="0" algn="l">
              <a:lnSpc>
                <a:spcPct val="115000"/>
              </a:lnSpc>
              <a:spcBef>
                <a:spcPts val="0"/>
              </a:spcBef>
              <a:spcAft>
                <a:spcPts val="0"/>
              </a:spcAft>
              <a:buSzPts val="1400"/>
              <a:buNone/>
            </a:pPr>
            <a:r>
              <a:t/>
            </a:r>
            <a:endParaRPr>
              <a:solidFill>
                <a:srgbClr val="201F1E"/>
              </a:solidFill>
              <a:highlight>
                <a:schemeClr val="lt1"/>
              </a:highlight>
              <a:latin typeface="Trebuchet MS"/>
              <a:ea typeface="Trebuchet MS"/>
              <a:cs typeface="Trebuchet MS"/>
              <a:sym typeface="Trebuchet MS"/>
            </a:endParaRPr>
          </a:p>
        </p:txBody>
      </p:sp>
      <p:sp>
        <p:nvSpPr>
          <p:cNvPr id="394" name="Google Shape;394;gd698752477_1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d698752477_1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d698752477_1_1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t/>
            </a:r>
            <a:endParaRPr/>
          </a:p>
        </p:txBody>
      </p:sp>
      <p:sp>
        <p:nvSpPr>
          <p:cNvPr id="403" name="Google Shape;403;gd698752477_1_1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d698752477_1_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d698752477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d698752477_1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197" name="Google Shape;19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d698752477_1_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d698752477_1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01F1E"/>
              </a:solidFill>
              <a:highlight>
                <a:srgbClr val="FFFFFF"/>
              </a:highlight>
              <a:latin typeface="Trebuchet MS"/>
              <a:ea typeface="Trebuchet MS"/>
              <a:cs typeface="Trebuchet MS"/>
              <a:sym typeface="Trebuchet MS"/>
            </a:endParaRPr>
          </a:p>
        </p:txBody>
      </p:sp>
      <p:sp>
        <p:nvSpPr>
          <p:cNvPr id="419" name="Google Shape;419;gd698752477_1_1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d698752477_1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d698752477_1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gd698752477_1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d698752477_1_1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d698752477_1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436" name="Google Shape;436;gd698752477_1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Font typeface="Arial"/>
              <a:buNone/>
            </a:pPr>
            <a:r>
              <a:t/>
            </a:r>
            <a:endParaRPr/>
          </a:p>
        </p:txBody>
      </p:sp>
      <p:sp>
        <p:nvSpPr>
          <p:cNvPr id="205" name="Google Shape;205;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45634c2cd_0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a45634c2cd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11" name="Google Shape;211;ga45634c2cd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31f11aa6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d31f11aa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t/>
            </a:r>
            <a:endParaRPr/>
          </a:p>
          <a:p>
            <a:pPr indent="0" lvl="0" marL="0" rtl="0" algn="l">
              <a:lnSpc>
                <a:spcPct val="100000"/>
              </a:lnSpc>
              <a:spcBef>
                <a:spcPts val="0"/>
              </a:spcBef>
              <a:spcAft>
                <a:spcPts val="0"/>
              </a:spcAft>
              <a:buSzPts val="1400"/>
              <a:buNone/>
            </a:pPr>
            <a:r>
              <a:t/>
            </a:r>
            <a:endParaRPr sz="2200">
              <a:solidFill>
                <a:srgbClr val="002C5C"/>
              </a:solidFill>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3200"/>
              <a:buFont typeface="Arial"/>
              <a:buNone/>
            </a:pPr>
            <a:r>
              <a:t/>
            </a:r>
            <a:endParaRPr/>
          </a:p>
        </p:txBody>
      </p:sp>
      <p:sp>
        <p:nvSpPr>
          <p:cNvPr id="219" name="Google Shape;219;gd31f11aa6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45634c2cd_0_1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a45634c2cd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a45634c2cd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31f11aa61_0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d31f11aa61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33" name="Google Shape;233;gd31f11aa61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a3d0b38de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7a3d0b38d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rgbClr val="000000"/>
              </a:solidFill>
            </a:endParaRPr>
          </a:p>
        </p:txBody>
      </p:sp>
      <p:sp>
        <p:nvSpPr>
          <p:cNvPr id="242" name="Google Shape;242;g7a3d0b38d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5" name="Shape 15"/>
        <p:cNvGrpSpPr/>
        <p:nvPr/>
      </p:nvGrpSpPr>
      <p:grpSpPr>
        <a:xfrm>
          <a:off x="0" y="0"/>
          <a:ext cx="0" cy="0"/>
          <a:chOff x="0" y="0"/>
          <a:chExt cx="0" cy="0"/>
        </a:xfrm>
      </p:grpSpPr>
      <p:pic>
        <p:nvPicPr>
          <p:cNvPr descr="Guide Dogs Logo" id="16" name="Google Shape;16;p6"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7" name="Google Shape;17;p6"/>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6"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v1" showMasterSp="0">
  <p:cSld name="1_Divider v1">
    <p:spTree>
      <p:nvGrpSpPr>
        <p:cNvPr id="56" name="Shape 56"/>
        <p:cNvGrpSpPr/>
        <p:nvPr/>
      </p:nvGrpSpPr>
      <p:grpSpPr>
        <a:xfrm>
          <a:off x="0" y="0"/>
          <a:ext cx="0" cy="0"/>
          <a:chOff x="0" y="0"/>
          <a:chExt cx="0" cy="0"/>
        </a:xfrm>
      </p:grpSpPr>
      <p:sp>
        <p:nvSpPr>
          <p:cNvPr id="57" name="Google Shape;57;p2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2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3200">
                <a:solidFill>
                  <a:schemeClr val="lt1"/>
                </a:solidFill>
                <a:latin typeface="Arial"/>
                <a:ea typeface="Arial"/>
                <a:cs typeface="Arial"/>
                <a:sym typeface="Arial"/>
              </a:defRPr>
            </a:lvl1pPr>
            <a:lvl2pPr indent="-228600" lvl="1" marL="914400" algn="l">
              <a:lnSpc>
                <a:spcPct val="100000"/>
              </a:lnSpc>
              <a:spcBef>
                <a:spcPts val="1200"/>
              </a:spcBef>
              <a:spcAft>
                <a:spcPts val="0"/>
              </a:spcAft>
              <a:buSzPts val="1800"/>
              <a:buFont typeface="Trebuchet MS"/>
              <a:buNone/>
              <a:defRPr sz="2200">
                <a:solidFill>
                  <a:schemeClr val="lt1"/>
                </a:solidFill>
              </a:defRPr>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59" name="Google Shape;59;p2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0" name="Google Shape;60;p2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61" name="Shape 61"/>
        <p:cNvGrpSpPr/>
        <p:nvPr/>
      </p:nvGrpSpPr>
      <p:grpSpPr>
        <a:xfrm>
          <a:off x="0" y="0"/>
          <a:ext cx="0" cy="0"/>
          <a:chOff x="0" y="0"/>
          <a:chExt cx="0" cy="0"/>
        </a:xfrm>
      </p:grpSpPr>
      <p:sp>
        <p:nvSpPr>
          <p:cNvPr id="62" name="Google Shape;62;p1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63" name="Google Shape;63;p1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17"/>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65" name="Google Shape;65;p1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66" name="Shape 66"/>
        <p:cNvGrpSpPr/>
        <p:nvPr/>
      </p:nvGrpSpPr>
      <p:grpSpPr>
        <a:xfrm>
          <a:off x="0" y="0"/>
          <a:ext cx="0" cy="0"/>
          <a:chOff x="0" y="0"/>
          <a:chExt cx="0" cy="0"/>
        </a:xfrm>
      </p:grpSpPr>
      <p:sp>
        <p:nvSpPr>
          <p:cNvPr id="67" name="Google Shape;67;p21"/>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68" name="Google Shape;68;p2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70" name="Shape 70"/>
        <p:cNvGrpSpPr/>
        <p:nvPr/>
      </p:nvGrpSpPr>
      <p:grpSpPr>
        <a:xfrm>
          <a:off x="0" y="0"/>
          <a:ext cx="0" cy="0"/>
          <a:chOff x="0" y="0"/>
          <a:chExt cx="0" cy="0"/>
        </a:xfrm>
      </p:grpSpPr>
      <p:sp>
        <p:nvSpPr>
          <p:cNvPr id="71" name="Google Shape;71;p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73" name="Google Shape;73;p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74" name="Google Shape;74;p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76" name="Shape 76"/>
        <p:cNvGrpSpPr/>
        <p:nvPr/>
      </p:nvGrpSpPr>
      <p:grpSpPr>
        <a:xfrm>
          <a:off x="0" y="0"/>
          <a:ext cx="0" cy="0"/>
          <a:chOff x="0" y="0"/>
          <a:chExt cx="0" cy="0"/>
        </a:xfrm>
      </p:grpSpPr>
      <p:sp>
        <p:nvSpPr>
          <p:cNvPr id="77" name="Google Shape;77;p1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78" name="Google Shape;78;p1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11"/>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0" name="Google Shape;80;p1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81" name="Shape 81"/>
        <p:cNvGrpSpPr/>
        <p:nvPr/>
      </p:nvGrpSpPr>
      <p:grpSpPr>
        <a:xfrm>
          <a:off x="0" y="0"/>
          <a:ext cx="0" cy="0"/>
          <a:chOff x="0" y="0"/>
          <a:chExt cx="0" cy="0"/>
        </a:xfrm>
      </p:grpSpPr>
      <p:sp>
        <p:nvSpPr>
          <p:cNvPr id="82" name="Google Shape;82;p1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3" name="Google Shape;83;p1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1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85" name="Google Shape;85;p1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86" name="Shape 86"/>
        <p:cNvGrpSpPr/>
        <p:nvPr/>
      </p:nvGrpSpPr>
      <p:grpSpPr>
        <a:xfrm>
          <a:off x="0" y="0"/>
          <a:ext cx="0" cy="0"/>
          <a:chOff x="0" y="0"/>
          <a:chExt cx="0" cy="0"/>
        </a:xfrm>
      </p:grpSpPr>
      <p:sp>
        <p:nvSpPr>
          <p:cNvPr id="87" name="Google Shape;87;p1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88" name="Google Shape;88;p1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9" name="Google Shape;89;p1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0" name="Google Shape;90;p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9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98" name="Shape 98"/>
        <p:cNvGrpSpPr/>
        <p:nvPr/>
      </p:nvGrpSpPr>
      <p:grpSpPr>
        <a:xfrm>
          <a:off x="0" y="0"/>
          <a:ext cx="0" cy="0"/>
          <a:chOff x="0" y="0"/>
          <a:chExt cx="0" cy="0"/>
        </a:xfrm>
      </p:grpSpPr>
      <p:sp>
        <p:nvSpPr>
          <p:cNvPr id="99" name="Google Shape;99;gd698752477_1_21"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gd698752477_1_21"/>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01" name="Google Shape;101;gd698752477_1_21"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 showMasterSp="0">
  <p:cSld name="Divider v1">
    <p:spTree>
      <p:nvGrpSpPr>
        <p:cNvPr id="102" name="Shape 102"/>
        <p:cNvGrpSpPr/>
        <p:nvPr/>
      </p:nvGrpSpPr>
      <p:grpSpPr>
        <a:xfrm>
          <a:off x="0" y="0"/>
          <a:ext cx="0" cy="0"/>
          <a:chOff x="0" y="0"/>
          <a:chExt cx="0" cy="0"/>
        </a:xfrm>
      </p:grpSpPr>
      <p:sp>
        <p:nvSpPr>
          <p:cNvPr id="103" name="Google Shape;103;gd698752477_1_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gd698752477_1_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gd698752477_1_6"/>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06" name="Google Shape;106;gd698752477_1_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of contents">
  <p:cSld name="1_Table of contents">
    <p:bg>
      <p:bgPr>
        <a:solidFill>
          <a:schemeClr val="dk1"/>
        </a:solidFill>
      </p:bgPr>
    </p:bg>
    <p:spTree>
      <p:nvGrpSpPr>
        <p:cNvPr id="19" name="Shape 19"/>
        <p:cNvGrpSpPr/>
        <p:nvPr/>
      </p:nvGrpSpPr>
      <p:grpSpPr>
        <a:xfrm>
          <a:off x="0" y="0"/>
          <a:ext cx="0" cy="0"/>
          <a:chOff x="0" y="0"/>
          <a:chExt cx="0" cy="0"/>
        </a:xfrm>
      </p:grpSpPr>
      <p:sp>
        <p:nvSpPr>
          <p:cNvPr id="20" name="Google Shape;20;p3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800"/>
              <a:buNone/>
              <a:defRPr sz="3200">
                <a:solidFill>
                  <a:schemeClr val="accent1"/>
                </a:solidFill>
                <a:latin typeface="Arial"/>
                <a:ea typeface="Arial"/>
                <a:cs typeface="Arial"/>
                <a:sym typeface="Arial"/>
              </a:defRPr>
            </a:lvl1pPr>
            <a:lvl2pPr indent="-228600" lvl="1" marL="914400" algn="l">
              <a:lnSpc>
                <a:spcPct val="90000"/>
              </a:lnSpc>
              <a:spcBef>
                <a:spcPts val="0"/>
              </a:spcBef>
              <a:spcAft>
                <a:spcPts val="0"/>
              </a:spcAft>
              <a:buSzPts val="1800"/>
              <a:buFont typeface="Trebuchet MS"/>
              <a:buNone/>
              <a:defRPr sz="2200"/>
            </a:lvl2pPr>
            <a:lvl3pPr indent="-228600" lvl="2" marL="1371600" algn="l">
              <a:lnSpc>
                <a:spcPct val="100000"/>
              </a:lnSpc>
              <a:spcBef>
                <a:spcPts val="0"/>
              </a:spcBef>
              <a:spcAft>
                <a:spcPts val="0"/>
              </a:spcAft>
              <a:buSzPts val="1800"/>
              <a:buFont typeface="Trebuchet MS"/>
              <a:buNone/>
              <a:defRPr sz="2200"/>
            </a:lvl3pPr>
            <a:lvl4pPr indent="-228600" lvl="3" marL="1828800" algn="l">
              <a:lnSpc>
                <a:spcPct val="100000"/>
              </a:lnSpc>
              <a:spcBef>
                <a:spcPts val="0"/>
              </a:spcBef>
              <a:spcAft>
                <a:spcPts val="0"/>
              </a:spcAft>
              <a:buSzPts val="1800"/>
              <a:buFont typeface="Trebuchet MS"/>
              <a:buNone/>
              <a:defRPr sz="2200"/>
            </a:lvl4pPr>
            <a:lvl5pPr indent="-228600" lvl="4" marL="2286000" algn="l">
              <a:lnSpc>
                <a:spcPct val="100000"/>
              </a:lnSpc>
              <a:spcBef>
                <a:spcPts val="0"/>
              </a:spcBef>
              <a:spcAft>
                <a:spcPts val="0"/>
              </a:spcAft>
              <a:buSzPts val="1000"/>
              <a:buNone/>
              <a:defRPr sz="2200"/>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sp>
        <p:nvSpPr>
          <p:cNvPr id="21" name="Google Shape;21;p32"/>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SzPts val="1800"/>
              <a:buNone/>
              <a:defRPr b="0" sz="2200">
                <a:solidFill>
                  <a:schemeClr val="lt1"/>
                </a:solidFill>
              </a:defRPr>
            </a:lvl1pPr>
            <a:lvl2pPr indent="-228600" lvl="1" marL="914400" algn="l">
              <a:lnSpc>
                <a:spcPct val="100000"/>
              </a:lnSpc>
              <a:spcBef>
                <a:spcPts val="1200"/>
              </a:spcBef>
              <a:spcAft>
                <a:spcPts val="0"/>
              </a:spcAft>
              <a:buSzPts val="1800"/>
              <a:buFont typeface="Trebuchet MS"/>
              <a:buNone/>
              <a:defRPr b="0" sz="2200">
                <a:solidFill>
                  <a:schemeClr val="lt1"/>
                </a:solidFill>
              </a:defRPr>
            </a:lvl2pPr>
            <a:lvl3pPr indent="-228600" lvl="2" marL="1371600" algn="l">
              <a:lnSpc>
                <a:spcPct val="100000"/>
              </a:lnSpc>
              <a:spcBef>
                <a:spcPts val="1200"/>
              </a:spcBef>
              <a:spcAft>
                <a:spcPts val="0"/>
              </a:spcAft>
              <a:buSzPts val="1800"/>
              <a:buFont typeface="Trebuchet MS"/>
              <a:buNone/>
              <a:defRPr b="0" sz="2200">
                <a:solidFill>
                  <a:schemeClr val="lt1"/>
                </a:solidFill>
              </a:defRPr>
            </a:lvl3pPr>
            <a:lvl4pPr indent="-228600" lvl="3" marL="1828800" algn="l">
              <a:lnSpc>
                <a:spcPct val="100000"/>
              </a:lnSpc>
              <a:spcBef>
                <a:spcPts val="1200"/>
              </a:spcBef>
              <a:spcAft>
                <a:spcPts val="0"/>
              </a:spcAft>
              <a:buSzPts val="1800"/>
              <a:buFont typeface="Trebuchet MS"/>
              <a:buNone/>
              <a:defRPr b="0" sz="2200">
                <a:solidFill>
                  <a:schemeClr val="lt1"/>
                </a:solidFill>
              </a:defRPr>
            </a:lvl4pPr>
            <a:lvl5pPr indent="-228600" lvl="4" marL="2286000" algn="l">
              <a:lnSpc>
                <a:spcPct val="100000"/>
              </a:lnSpc>
              <a:spcBef>
                <a:spcPts val="1200"/>
              </a:spcBef>
              <a:spcAft>
                <a:spcPts val="0"/>
              </a:spcAft>
              <a:buSzPts val="1000"/>
              <a:buNone/>
              <a:defRPr b="0" sz="2200">
                <a:solidFill>
                  <a:schemeClr val="lt1"/>
                </a:solidFill>
              </a:defRPr>
            </a:lvl5pPr>
            <a:lvl6pPr indent="-314325" lvl="5" marL="2743200" algn="l">
              <a:lnSpc>
                <a:spcPct val="90000"/>
              </a:lnSpc>
              <a:spcBef>
                <a:spcPts val="375"/>
              </a:spcBef>
              <a:spcAft>
                <a:spcPts val="0"/>
              </a:spcAft>
              <a:buSzPts val="1350"/>
              <a:buChar char="•"/>
              <a:defRPr/>
            </a:lvl6pPr>
            <a:lvl7pPr indent="-314325" lvl="6" marL="3200400" algn="l">
              <a:lnSpc>
                <a:spcPct val="90000"/>
              </a:lnSpc>
              <a:spcBef>
                <a:spcPts val="375"/>
              </a:spcBef>
              <a:spcAft>
                <a:spcPts val="0"/>
              </a:spcAft>
              <a:buSzPts val="1350"/>
              <a:buChar char="•"/>
              <a:defRPr/>
            </a:lvl7pPr>
            <a:lvl8pPr indent="-314325" lvl="7" marL="3657600" algn="l">
              <a:lnSpc>
                <a:spcPct val="90000"/>
              </a:lnSpc>
              <a:spcBef>
                <a:spcPts val="375"/>
              </a:spcBef>
              <a:spcAft>
                <a:spcPts val="0"/>
              </a:spcAft>
              <a:buSzPts val="1350"/>
              <a:buChar char="•"/>
              <a:defRPr/>
            </a:lvl8pPr>
            <a:lvl9pPr indent="-314325" lvl="8" marL="4114800" algn="l">
              <a:lnSpc>
                <a:spcPct val="90000"/>
              </a:lnSpc>
              <a:spcBef>
                <a:spcPts val="375"/>
              </a:spcBef>
              <a:spcAft>
                <a:spcPts val="0"/>
              </a:spcAft>
              <a:buSzPts val="1350"/>
              <a:buChar char="•"/>
              <a:defRPr/>
            </a:lvl9pPr>
          </a:lstStyle>
          <a:p/>
        </p:txBody>
      </p:sp>
      <p:pic>
        <p:nvPicPr>
          <p:cNvPr descr="Guide Dogs Logo" id="22" name="Google Shape;22;p3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23" name="Google Shape;23;p3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1"/>
        </a:solidFill>
      </p:bgPr>
    </p:bg>
    <p:spTree>
      <p:nvGrpSpPr>
        <p:cNvPr id="107" name="Shape 107"/>
        <p:cNvGrpSpPr/>
        <p:nvPr/>
      </p:nvGrpSpPr>
      <p:grpSpPr>
        <a:xfrm>
          <a:off x="0" y="0"/>
          <a:ext cx="0" cy="0"/>
          <a:chOff x="0" y="0"/>
          <a:chExt cx="0" cy="0"/>
        </a:xfrm>
      </p:grpSpPr>
      <p:pic>
        <p:nvPicPr>
          <p:cNvPr descr="Guide Dogs Logo" id="108" name="Google Shape;108;gd698752477_1_11" title="Guide Dogs Logo"/>
          <p:cNvPicPr preferRelativeResize="0"/>
          <p:nvPr/>
        </p:nvPicPr>
        <p:blipFill rotWithShape="1">
          <a:blip r:embed="rId2">
            <a:alphaModFix/>
          </a:blip>
          <a:srcRect b="0" l="0" r="0" t="0"/>
          <a:stretch/>
        </p:blipFill>
        <p:spPr>
          <a:xfrm>
            <a:off x="425450" y="425450"/>
            <a:ext cx="1461394" cy="630000"/>
          </a:xfrm>
          <a:prstGeom prst="rect">
            <a:avLst/>
          </a:prstGeom>
          <a:noFill/>
          <a:ln>
            <a:noFill/>
          </a:ln>
        </p:spPr>
      </p:pic>
      <p:sp>
        <p:nvSpPr>
          <p:cNvPr id="109" name="Google Shape;109;gd698752477_1_11"/>
          <p:cNvSpPr txBox="1"/>
          <p:nvPr>
            <p:ph idx="1" type="body"/>
          </p:nvPr>
        </p:nvSpPr>
        <p:spPr>
          <a:xfrm>
            <a:off x="424799" y="1327150"/>
            <a:ext cx="8294400" cy="3132308"/>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indent="-228600" lvl="1" marL="914400" algn="l">
              <a:lnSpc>
                <a:spcPct val="100000"/>
              </a:lnSpc>
              <a:spcBef>
                <a:spcPts val="900"/>
              </a:spcBef>
              <a:spcAft>
                <a:spcPts val="0"/>
              </a:spcAft>
              <a:buClr>
                <a:schemeClr val="accent1"/>
              </a:buClr>
              <a:buSzPts val="2400"/>
              <a:buFont typeface="Trebuchet MS"/>
              <a:buNone/>
              <a:defRPr sz="2400">
                <a:solidFill>
                  <a:schemeClr val="accen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gd698752477_1_11" title="Decorative"/>
          <p:cNvSpPr/>
          <p:nvPr/>
        </p:nvSpPr>
        <p:spPr>
          <a:xfrm>
            <a:off x="0" y="0"/>
            <a:ext cx="9144000" cy="6858000"/>
          </a:xfrm>
          <a:custGeom>
            <a:rect b="b" l="l" r="r" t="t"/>
            <a:pathLst>
              <a:path extrusionOk="0" h="20998" w="27997">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bg>
      <p:bgPr>
        <a:solidFill>
          <a:schemeClr val="dk1"/>
        </a:solidFill>
      </p:bgPr>
    </p:bg>
    <p:spTree>
      <p:nvGrpSpPr>
        <p:cNvPr id="111" name="Shape 111"/>
        <p:cNvGrpSpPr/>
        <p:nvPr/>
      </p:nvGrpSpPr>
      <p:grpSpPr>
        <a:xfrm>
          <a:off x="0" y="0"/>
          <a:ext cx="0" cy="0"/>
          <a:chOff x="0" y="0"/>
          <a:chExt cx="0" cy="0"/>
        </a:xfrm>
      </p:grpSpPr>
      <p:sp>
        <p:nvSpPr>
          <p:cNvPr id="112" name="Google Shape;112;gd698752477_1_15"/>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gd698752477_1_15"/>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200"/>
              </a:spcBef>
              <a:spcAft>
                <a:spcPts val="0"/>
              </a:spcAft>
              <a:buClr>
                <a:schemeClr val="lt1"/>
              </a:buClr>
              <a:buSzPts val="2200"/>
              <a:buNone/>
              <a:defRPr b="0" sz="2200">
                <a:solidFill>
                  <a:schemeClr val="lt1"/>
                </a:solidFill>
              </a:defRPr>
            </a:lvl1pPr>
            <a:lvl2pPr indent="-228600" lvl="1" marL="914400" algn="l">
              <a:lnSpc>
                <a:spcPct val="100000"/>
              </a:lnSpc>
              <a:spcBef>
                <a:spcPts val="1200"/>
              </a:spcBef>
              <a:spcAft>
                <a:spcPts val="0"/>
              </a:spcAft>
              <a:buClr>
                <a:schemeClr val="lt1"/>
              </a:buClr>
              <a:buSzPts val="2200"/>
              <a:buFont typeface="Trebuchet MS"/>
              <a:buNone/>
              <a:defRPr b="0" sz="2200">
                <a:solidFill>
                  <a:schemeClr val="lt1"/>
                </a:solidFill>
              </a:defRPr>
            </a:lvl2pPr>
            <a:lvl3pPr indent="-228600" lvl="2" marL="1371600" algn="l">
              <a:lnSpc>
                <a:spcPct val="100000"/>
              </a:lnSpc>
              <a:spcBef>
                <a:spcPts val="1200"/>
              </a:spcBef>
              <a:spcAft>
                <a:spcPts val="0"/>
              </a:spcAft>
              <a:buClr>
                <a:schemeClr val="lt1"/>
              </a:buClr>
              <a:buSzPts val="2200"/>
              <a:buFont typeface="Trebuchet MS"/>
              <a:buNone/>
              <a:defRPr b="0" sz="2200">
                <a:solidFill>
                  <a:schemeClr val="lt1"/>
                </a:solidFill>
              </a:defRPr>
            </a:lvl3pPr>
            <a:lvl4pPr indent="-228600" lvl="3" marL="1828800" algn="l">
              <a:lnSpc>
                <a:spcPct val="100000"/>
              </a:lnSpc>
              <a:spcBef>
                <a:spcPts val="1200"/>
              </a:spcBef>
              <a:spcAft>
                <a:spcPts val="0"/>
              </a:spcAft>
              <a:buClr>
                <a:schemeClr val="lt1"/>
              </a:buClr>
              <a:buSzPts val="2200"/>
              <a:buFont typeface="Trebuchet MS"/>
              <a:buNone/>
              <a:defRPr b="0" sz="2200">
                <a:solidFill>
                  <a:schemeClr val="lt1"/>
                </a:solidFill>
              </a:defRPr>
            </a:lvl4pPr>
            <a:lvl5pPr indent="-228600" lvl="4" marL="2286000" algn="l">
              <a:lnSpc>
                <a:spcPct val="100000"/>
              </a:lnSpc>
              <a:spcBef>
                <a:spcPts val="1200"/>
              </a:spcBef>
              <a:spcAft>
                <a:spcPts val="0"/>
              </a:spcAft>
              <a:buClr>
                <a:schemeClr val="lt1"/>
              </a:buClr>
              <a:buSzPts val="2200"/>
              <a:buFont typeface="Trebuchet MS"/>
              <a:buNone/>
              <a:defRPr b="0" sz="2200">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14" name="Google Shape;114;gd698752477_1_1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15" name="Google Shape;115;gd698752477_1_1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d698752477_1_1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3" showMasterSp="0">
  <p:cSld name="Divider v3">
    <p:spTree>
      <p:nvGrpSpPr>
        <p:cNvPr id="117" name="Shape 117"/>
        <p:cNvGrpSpPr/>
        <p:nvPr/>
      </p:nvGrpSpPr>
      <p:grpSpPr>
        <a:xfrm>
          <a:off x="0" y="0"/>
          <a:ext cx="0" cy="0"/>
          <a:chOff x="0" y="0"/>
          <a:chExt cx="0" cy="0"/>
        </a:xfrm>
      </p:grpSpPr>
      <p:sp>
        <p:nvSpPr>
          <p:cNvPr id="118" name="Google Shape;118;gd698752477_1_25"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gd698752477_1_25"/>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gd698752477_1_25"/>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1" name="Google Shape;121;gd698752477_1_25"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122" name="Shape 122"/>
        <p:cNvGrpSpPr/>
        <p:nvPr/>
      </p:nvGrpSpPr>
      <p:grpSpPr>
        <a:xfrm>
          <a:off x="0" y="0"/>
          <a:ext cx="0" cy="0"/>
          <a:chOff x="0" y="0"/>
          <a:chExt cx="0" cy="0"/>
        </a:xfrm>
      </p:grpSpPr>
      <p:sp>
        <p:nvSpPr>
          <p:cNvPr id="123" name="Google Shape;123;gd698752477_1_3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4" name="Google Shape;124;gd698752477_1_3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25" name="Google Shape;125;gd698752477_1_3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5" showMasterSp="0">
  <p:cSld name="Divider v5">
    <p:spTree>
      <p:nvGrpSpPr>
        <p:cNvPr id="126" name="Shape 126"/>
        <p:cNvGrpSpPr/>
        <p:nvPr/>
      </p:nvGrpSpPr>
      <p:grpSpPr>
        <a:xfrm>
          <a:off x="0" y="0"/>
          <a:ext cx="0" cy="0"/>
          <a:chOff x="0" y="0"/>
          <a:chExt cx="0" cy="0"/>
        </a:xfrm>
      </p:grpSpPr>
      <p:sp>
        <p:nvSpPr>
          <p:cNvPr id="127" name="Google Shape;127;gd698752477_1_3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gd698752477_1_3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gd698752477_1_34"/>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0" name="Google Shape;130;gd698752477_1_3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131" name="Shape 131"/>
        <p:cNvGrpSpPr/>
        <p:nvPr/>
      </p:nvGrpSpPr>
      <p:grpSpPr>
        <a:xfrm>
          <a:off x="0" y="0"/>
          <a:ext cx="0" cy="0"/>
          <a:chOff x="0" y="0"/>
          <a:chExt cx="0" cy="0"/>
        </a:xfrm>
      </p:grpSpPr>
      <p:sp>
        <p:nvSpPr>
          <p:cNvPr id="132" name="Google Shape;132;gd698752477_1_39"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gd698752477_1_39"/>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34" name="Google Shape;134;gd698752477_1_3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7" showMasterSp="0">
  <p:cSld name="Divider v7">
    <p:spTree>
      <p:nvGrpSpPr>
        <p:cNvPr id="135" name="Shape 135"/>
        <p:cNvGrpSpPr/>
        <p:nvPr/>
      </p:nvGrpSpPr>
      <p:grpSpPr>
        <a:xfrm>
          <a:off x="0" y="0"/>
          <a:ext cx="0" cy="0"/>
          <a:chOff x="0" y="0"/>
          <a:chExt cx="0" cy="0"/>
        </a:xfrm>
      </p:grpSpPr>
      <p:sp>
        <p:nvSpPr>
          <p:cNvPr id="136" name="Google Shape;136;gd698752477_1_43"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gd698752477_1_43"/>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gd698752477_1_43"/>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39" name="Google Shape;139;gd698752477_1_43"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140" name="Shape 140"/>
        <p:cNvGrpSpPr/>
        <p:nvPr/>
      </p:nvGrpSpPr>
      <p:grpSpPr>
        <a:xfrm>
          <a:off x="0" y="0"/>
          <a:ext cx="0" cy="0"/>
          <a:chOff x="0" y="0"/>
          <a:chExt cx="0" cy="0"/>
        </a:xfrm>
      </p:grpSpPr>
      <p:sp>
        <p:nvSpPr>
          <p:cNvPr id="141" name="Google Shape;141;gd698752477_1_4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gd698752477_1_4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43" name="Google Shape;143;gd698752477_1_4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9" showMasterSp="0">
  <p:cSld name="Divider v9">
    <p:spTree>
      <p:nvGrpSpPr>
        <p:cNvPr id="144" name="Shape 144"/>
        <p:cNvGrpSpPr/>
        <p:nvPr/>
      </p:nvGrpSpPr>
      <p:grpSpPr>
        <a:xfrm>
          <a:off x="0" y="0"/>
          <a:ext cx="0" cy="0"/>
          <a:chOff x="0" y="0"/>
          <a:chExt cx="0" cy="0"/>
        </a:xfrm>
      </p:grpSpPr>
      <p:sp>
        <p:nvSpPr>
          <p:cNvPr id="145" name="Google Shape;145;gd698752477_1_5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gd698752477_1_5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dk1"/>
              </a:buClr>
              <a:buSzPts val="2200"/>
              <a:buFont typeface="Trebuchet MS"/>
              <a:buNone/>
              <a:defRPr sz="2200">
                <a:solidFill>
                  <a:schemeClr val="dk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 name="Google Shape;147;gd698752477_1_52"/>
          <p:cNvSpPr/>
          <p:nvPr>
            <p:ph idx="2" type="pic"/>
          </p:nvPr>
        </p:nvSpPr>
        <p:spPr>
          <a:xfrm>
            <a:off x="4181728" y="-1"/>
            <a:ext cx="4962272" cy="6858000"/>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48" name="Google Shape;148;gd698752477_1_5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149" name="Shape 149"/>
        <p:cNvGrpSpPr/>
        <p:nvPr/>
      </p:nvGrpSpPr>
      <p:grpSpPr>
        <a:xfrm>
          <a:off x="0" y="0"/>
          <a:ext cx="0" cy="0"/>
          <a:chOff x="0" y="0"/>
          <a:chExt cx="0" cy="0"/>
        </a:xfrm>
      </p:grpSpPr>
      <p:sp>
        <p:nvSpPr>
          <p:cNvPr id="150" name="Google Shape;150;gd698752477_1_57"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1" name="Google Shape;151;gd698752477_1_57"/>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52" name="Google Shape;152;gd698752477_1_57"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25" name="Shape 25"/>
        <p:cNvGrpSpPr/>
        <p:nvPr/>
      </p:nvGrpSpPr>
      <p:grpSpPr>
        <a:xfrm>
          <a:off x="0" y="0"/>
          <a:ext cx="0" cy="0"/>
          <a:chOff x="0" y="0"/>
          <a:chExt cx="0" cy="0"/>
        </a:xfrm>
      </p:grpSpPr>
      <p:sp>
        <p:nvSpPr>
          <p:cNvPr id="26" name="Google Shape;26;p7"/>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7"/>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7"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1">
  <p:cSld name="Title and content v1">
    <p:spTree>
      <p:nvGrpSpPr>
        <p:cNvPr id="153" name="Shape 153"/>
        <p:cNvGrpSpPr/>
        <p:nvPr/>
      </p:nvGrpSpPr>
      <p:grpSpPr>
        <a:xfrm>
          <a:off x="0" y="0"/>
          <a:ext cx="0" cy="0"/>
          <a:chOff x="0" y="0"/>
          <a:chExt cx="0" cy="0"/>
        </a:xfrm>
      </p:grpSpPr>
      <p:sp>
        <p:nvSpPr>
          <p:cNvPr id="154" name="Google Shape;154;gd698752477_1_61"/>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5" name="Google Shape;155;gd698752477_1_61"/>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gd698752477_1_61"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d698752477_1_61"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158" name="Shape 158"/>
        <p:cNvGrpSpPr/>
        <p:nvPr/>
      </p:nvGrpSpPr>
      <p:grpSpPr>
        <a:xfrm>
          <a:off x="0" y="0"/>
          <a:ext cx="0" cy="0"/>
          <a:chOff x="0" y="0"/>
          <a:chExt cx="0" cy="0"/>
        </a:xfrm>
      </p:grpSpPr>
      <p:sp>
        <p:nvSpPr>
          <p:cNvPr id="159" name="Google Shape;159;gd698752477_1_66"/>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0" name="Google Shape;160;gd698752477_1_66"/>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161" name="Google Shape;161;gd698752477_1_6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162" name="Google Shape;162;gd698752477_1_66"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d698752477_1_66"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p:cSld name="Two column content">
    <p:spTree>
      <p:nvGrpSpPr>
        <p:cNvPr id="164" name="Shape 164"/>
        <p:cNvGrpSpPr/>
        <p:nvPr/>
      </p:nvGrpSpPr>
      <p:grpSpPr>
        <a:xfrm>
          <a:off x="0" y="0"/>
          <a:ext cx="0" cy="0"/>
          <a:chOff x="0" y="0"/>
          <a:chExt cx="0" cy="0"/>
        </a:xfrm>
      </p:grpSpPr>
      <p:sp>
        <p:nvSpPr>
          <p:cNvPr id="165" name="Google Shape;165;gd698752477_1_7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indent="-228600" lvl="1" marL="914400" algn="l">
              <a:lnSpc>
                <a:spcPct val="90000"/>
              </a:lnSpc>
              <a:spcBef>
                <a:spcPts val="0"/>
              </a:spcBef>
              <a:spcAft>
                <a:spcPts val="0"/>
              </a:spcAft>
              <a:buClr>
                <a:schemeClr val="dk1"/>
              </a:buClr>
              <a:buSzPts val="2200"/>
              <a:buFont typeface="Trebuchet MS"/>
              <a:buNone/>
              <a:defRPr sz="2200"/>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gd698752477_1_72"/>
          <p:cNvSpPr txBox="1"/>
          <p:nvPr>
            <p:ph idx="2" type="body"/>
          </p:nvPr>
        </p:nvSpPr>
        <p:spPr>
          <a:xfrm>
            <a:off x="42545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gd698752477_1_72"/>
          <p:cNvSpPr txBox="1"/>
          <p:nvPr>
            <p:ph idx="3" type="body"/>
          </p:nvPr>
        </p:nvSpPr>
        <p:spPr>
          <a:xfrm>
            <a:off x="4687600" y="1329994"/>
            <a:ext cx="403225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dk1"/>
              </a:buClr>
              <a:buSzPts val="1800"/>
              <a:buNone/>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900"/>
              </a:spcBef>
              <a:spcAft>
                <a:spcPts val="0"/>
              </a:spcAft>
              <a:buClr>
                <a:schemeClr val="dk1"/>
              </a:buClr>
              <a:buSzPts val="1800"/>
              <a:buChar char="–"/>
              <a:defRPr/>
            </a:lvl3pPr>
            <a:lvl4pPr indent="-228600" lvl="3" marL="1828800" algn="l">
              <a:lnSpc>
                <a:spcPct val="100000"/>
              </a:lnSpc>
              <a:spcBef>
                <a:spcPts val="0"/>
              </a:spcBef>
              <a:spcAft>
                <a:spcPts val="0"/>
              </a:spcAft>
              <a:buClr>
                <a:schemeClr val="dk1"/>
              </a:buClr>
              <a:buSzPts val="1800"/>
              <a:buNone/>
              <a:defRPr/>
            </a:lvl4pPr>
            <a:lvl5pPr indent="-228600" lvl="4" marL="2286000" algn="l">
              <a:lnSpc>
                <a:spcPct val="100000"/>
              </a:lnSpc>
              <a:spcBef>
                <a:spcPts val="1800"/>
              </a:spcBef>
              <a:spcAft>
                <a:spcPts val="0"/>
              </a:spcAft>
              <a:buClr>
                <a:schemeClr val="dk1"/>
              </a:buClr>
              <a:buSzPts val="18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8" name="Google Shape;168;gd698752477_1_7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gd698752477_1_7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guide id="5" pos="2808">
          <p15:clr>
            <a:srgbClr val="FBAE40"/>
          </p15:clr>
        </p15:guide>
        <p15:guide id="6" pos="29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Light background" showMasterSp="0">
  <p:cSld name="Full page image: Light background">
    <p:bg>
      <p:bgPr>
        <a:solidFill>
          <a:schemeClr val="dk1"/>
        </a:solidFill>
      </p:bgPr>
    </p:bg>
    <p:spTree>
      <p:nvGrpSpPr>
        <p:cNvPr id="170" name="Shape 170"/>
        <p:cNvGrpSpPr/>
        <p:nvPr/>
      </p:nvGrpSpPr>
      <p:grpSpPr>
        <a:xfrm>
          <a:off x="0" y="0"/>
          <a:ext cx="0" cy="0"/>
          <a:chOff x="0" y="0"/>
          <a:chExt cx="0" cy="0"/>
        </a:xfrm>
      </p:grpSpPr>
      <p:sp>
        <p:nvSpPr>
          <p:cNvPr id="171" name="Google Shape;171;gd698752477_1_78"/>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2" name="Google Shape;172;gd698752477_1_78"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gd698752477_1_78"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age image: Dark background" showMasterSp="0">
  <p:cSld name="1_Full page image: Dark background">
    <p:bg>
      <p:bgPr>
        <a:solidFill>
          <a:schemeClr val="accent1"/>
        </a:solidFill>
      </p:bgPr>
    </p:bg>
    <p:spTree>
      <p:nvGrpSpPr>
        <p:cNvPr id="174" name="Shape 174"/>
        <p:cNvGrpSpPr/>
        <p:nvPr/>
      </p:nvGrpSpPr>
      <p:grpSpPr>
        <a:xfrm>
          <a:off x="0" y="0"/>
          <a:ext cx="0" cy="0"/>
          <a:chOff x="0" y="0"/>
          <a:chExt cx="0" cy="0"/>
        </a:xfrm>
      </p:grpSpPr>
      <p:sp>
        <p:nvSpPr>
          <p:cNvPr id="175" name="Google Shape;175;gd698752477_1_82"/>
          <p:cNvSpPr/>
          <p:nvPr>
            <p:ph idx="2" type="pic"/>
          </p:nvPr>
        </p:nvSpPr>
        <p:spPr>
          <a:xfrm>
            <a:off x="2" y="2"/>
            <a:ext cx="9143998" cy="6857998"/>
          </a:xfrm>
          <a:prstGeom prst="rect">
            <a:avLst/>
          </a:prstGeom>
          <a:noFill/>
          <a:ln>
            <a:noFill/>
          </a:ln>
        </p:spPr>
        <p:txBody>
          <a:bodyPr anchorCtr="1" anchor="ctr" bIns="720000" lIns="0" spcFirstLastPara="1" rIns="0" wrap="square" tIns="0">
            <a:noAutofit/>
          </a:bodyPr>
          <a:lstStyle>
            <a:lvl1pPr lvl="0" marR="0" rtl="0" algn="l">
              <a:lnSpc>
                <a:spcPct val="100000"/>
              </a:lnSpc>
              <a:spcBef>
                <a:spcPts val="1800"/>
              </a:spcBef>
              <a:spcAft>
                <a:spcPts val="0"/>
              </a:spcAft>
              <a:buClr>
                <a:schemeClr val="dk1"/>
              </a:buClr>
              <a:buSzPts val="1800"/>
              <a:buFont typeface="Arial"/>
              <a:buNone/>
              <a:defRPr b="0" i="0" sz="1800" u="none" cap="none" strike="noStrike">
                <a:solidFill>
                  <a:schemeClr val="dk1"/>
                </a:solidFill>
                <a:latin typeface="Trebuchet MS"/>
                <a:ea typeface="Trebuchet MS"/>
                <a:cs typeface="Trebuchet MS"/>
                <a:sym typeface="Trebuchet MS"/>
              </a:defRPr>
            </a:lvl1pPr>
            <a:lvl2pPr lvl="1"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sp>
        <p:nvSpPr>
          <p:cNvPr id="176" name="Google Shape;176;gd698752477_1_82"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d698752477_1_82"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accent1"/>
        </a:solidFill>
      </p:bgPr>
    </p:bg>
    <p:spTree>
      <p:nvGrpSpPr>
        <p:cNvPr id="178" name="Shape 17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2" showMasterSp="0">
  <p:cSld name="Divider v2">
    <p:bg>
      <p:bgPr>
        <a:solidFill>
          <a:schemeClr val="accent1"/>
        </a:solidFill>
      </p:bgPr>
    </p:bg>
    <p:spTree>
      <p:nvGrpSpPr>
        <p:cNvPr id="30" name="Shape 30"/>
        <p:cNvGrpSpPr/>
        <p:nvPr/>
      </p:nvGrpSpPr>
      <p:grpSpPr>
        <a:xfrm>
          <a:off x="0" y="0"/>
          <a:ext cx="0" cy="0"/>
          <a:chOff x="0" y="0"/>
          <a:chExt cx="0" cy="0"/>
        </a:xfrm>
      </p:grpSpPr>
      <p:sp>
        <p:nvSpPr>
          <p:cNvPr id="31" name="Google Shape;31;p10"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32" name="Google Shape;32;p10"/>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33" name="Google Shape;33;p10"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4" showMasterSp="0">
  <p:cSld name="Divider v4">
    <p:bg>
      <p:bgPr>
        <a:solidFill>
          <a:schemeClr val="accent2"/>
        </a:solidFill>
      </p:bgPr>
    </p:bg>
    <p:spTree>
      <p:nvGrpSpPr>
        <p:cNvPr id="34" name="Shape 34"/>
        <p:cNvGrpSpPr/>
        <p:nvPr/>
      </p:nvGrpSpPr>
      <p:grpSpPr>
        <a:xfrm>
          <a:off x="0" y="0"/>
          <a:ext cx="0" cy="0"/>
          <a:chOff x="0" y="0"/>
          <a:chExt cx="0" cy="0"/>
        </a:xfrm>
      </p:grpSpPr>
      <p:sp>
        <p:nvSpPr>
          <p:cNvPr id="35" name="Google Shape;35;p12"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36" name="Google Shape;36;p12"/>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37" name="Google Shape;37;p12"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8" showMasterSp="0">
  <p:cSld name="Divider v8">
    <p:bg>
      <p:bgPr>
        <a:solidFill>
          <a:schemeClr val="accent4"/>
        </a:solidFill>
      </p:bgPr>
    </p:bg>
    <p:spTree>
      <p:nvGrpSpPr>
        <p:cNvPr id="38" name="Shape 38"/>
        <p:cNvGrpSpPr/>
        <p:nvPr/>
      </p:nvGrpSpPr>
      <p:grpSpPr>
        <a:xfrm>
          <a:off x="0" y="0"/>
          <a:ext cx="0" cy="0"/>
          <a:chOff x="0" y="0"/>
          <a:chExt cx="0" cy="0"/>
        </a:xfrm>
      </p:grpSpPr>
      <p:sp>
        <p:nvSpPr>
          <p:cNvPr id="39" name="Google Shape;39;p16"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40" name="Google Shape;40;p16"/>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1" name="Google Shape;41;p16"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v2" showMasterSp="0">
  <p:cSld name="Title and content v2">
    <p:bg>
      <p:bgPr>
        <a:solidFill>
          <a:schemeClr val="dk1"/>
        </a:solidFill>
      </p:bgPr>
    </p:bg>
    <p:spTree>
      <p:nvGrpSpPr>
        <p:cNvPr id="42" name="Shape 42"/>
        <p:cNvGrpSpPr/>
        <p:nvPr/>
      </p:nvGrpSpPr>
      <p:grpSpPr>
        <a:xfrm>
          <a:off x="0" y="0"/>
          <a:ext cx="0" cy="0"/>
          <a:chOff x="0" y="0"/>
          <a:chExt cx="0" cy="0"/>
        </a:xfrm>
      </p:grpSpPr>
      <p:sp>
        <p:nvSpPr>
          <p:cNvPr id="43" name="Google Shape;43;p19"/>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90000"/>
              </a:lnSpc>
              <a:spcBef>
                <a:spcPts val="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9"/>
          <p:cNvSpPr txBox="1"/>
          <p:nvPr>
            <p:ph idx="2"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800"/>
              </a:spcBef>
              <a:spcAft>
                <a:spcPts val="0"/>
              </a:spcAft>
              <a:buClr>
                <a:schemeClr val="lt1"/>
              </a:buClr>
              <a:buSzPts val="1800"/>
              <a:buNone/>
              <a:defRPr>
                <a:solidFill>
                  <a:schemeClr val="lt1"/>
                </a:solidFill>
              </a:defRPr>
            </a:lvl1pPr>
            <a:lvl2pPr indent="-342900" lvl="1" marL="914400" algn="l">
              <a:lnSpc>
                <a:spcPct val="100000"/>
              </a:lnSpc>
              <a:spcBef>
                <a:spcPts val="1200"/>
              </a:spcBef>
              <a:spcAft>
                <a:spcPts val="0"/>
              </a:spcAft>
              <a:buClr>
                <a:schemeClr val="lt1"/>
              </a:buClr>
              <a:buSzPts val="1800"/>
              <a:buChar char="•"/>
              <a:defRPr>
                <a:solidFill>
                  <a:schemeClr val="lt1"/>
                </a:solidFill>
              </a:defRPr>
            </a:lvl2pPr>
            <a:lvl3pPr indent="-342900" lvl="2" marL="1371600" algn="l">
              <a:lnSpc>
                <a:spcPct val="100000"/>
              </a:lnSpc>
              <a:spcBef>
                <a:spcPts val="900"/>
              </a:spcBef>
              <a:spcAft>
                <a:spcPts val="0"/>
              </a:spcAft>
              <a:buClr>
                <a:schemeClr val="lt1"/>
              </a:buClr>
              <a:buSzPts val="1800"/>
              <a:buChar char="–"/>
              <a:defRPr>
                <a:solidFill>
                  <a:schemeClr val="lt1"/>
                </a:solidFill>
              </a:defRPr>
            </a:lvl3pPr>
            <a:lvl4pPr indent="-228600" lvl="3" marL="1828800" algn="l">
              <a:lnSpc>
                <a:spcPct val="100000"/>
              </a:lnSpc>
              <a:spcBef>
                <a:spcPts val="0"/>
              </a:spcBef>
              <a:spcAft>
                <a:spcPts val="0"/>
              </a:spcAft>
              <a:buClr>
                <a:schemeClr val="lt1"/>
              </a:buClr>
              <a:buSzPts val="1800"/>
              <a:buFont typeface="Trebuchet MS"/>
              <a:buNone/>
              <a:defRPr>
                <a:solidFill>
                  <a:schemeClr val="lt1"/>
                </a:solidFill>
              </a:defRPr>
            </a:lvl4pPr>
            <a:lvl5pPr indent="-228600" lvl="4" marL="2286000" algn="l">
              <a:lnSpc>
                <a:spcPct val="100000"/>
              </a:lnSpc>
              <a:spcBef>
                <a:spcPts val="1800"/>
              </a:spcBef>
              <a:spcAft>
                <a:spcPts val="0"/>
              </a:spcAft>
              <a:buClr>
                <a:schemeClr val="lt1"/>
              </a:buClr>
              <a:buSzPts val="1000"/>
              <a:buFont typeface="Trebuchet MS"/>
              <a:buNone/>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45" name="Google Shape;45;p19"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
        <p:nvSpPr>
          <p:cNvPr id="46" name="Google Shape;46;p19"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10" showMasterSp="0">
  <p:cSld name="Divider v10">
    <p:bg>
      <p:bgPr>
        <a:solidFill>
          <a:schemeClr val="accent5"/>
        </a:solidFill>
      </p:bgPr>
    </p:bg>
    <p:spTree>
      <p:nvGrpSpPr>
        <p:cNvPr id="48" name="Shape 48"/>
        <p:cNvGrpSpPr/>
        <p:nvPr/>
      </p:nvGrpSpPr>
      <p:grpSpPr>
        <a:xfrm>
          <a:off x="0" y="0"/>
          <a:ext cx="0" cy="0"/>
          <a:chOff x="0" y="0"/>
          <a:chExt cx="0" cy="0"/>
        </a:xfrm>
      </p:grpSpPr>
      <p:sp>
        <p:nvSpPr>
          <p:cNvPr id="49" name="Google Shape;49;p18"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50" name="Google Shape;50;p18"/>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51" name="Google Shape;51;p18"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v6" showMasterSp="0">
  <p:cSld name="Divider v6">
    <p:bg>
      <p:bgPr>
        <a:solidFill>
          <a:schemeClr val="accent3"/>
        </a:solidFill>
      </p:bgPr>
    </p:bg>
    <p:spTree>
      <p:nvGrpSpPr>
        <p:cNvPr id="52" name="Shape 52"/>
        <p:cNvGrpSpPr/>
        <p:nvPr/>
      </p:nvGrpSpPr>
      <p:grpSpPr>
        <a:xfrm>
          <a:off x="0" y="0"/>
          <a:ext cx="0" cy="0"/>
          <a:chOff x="0" y="0"/>
          <a:chExt cx="0" cy="0"/>
        </a:xfrm>
      </p:grpSpPr>
      <p:sp>
        <p:nvSpPr>
          <p:cNvPr id="53" name="Google Shape;53;p14" title="Decorative"/>
          <p:cNvSpPr/>
          <p:nvPr/>
        </p:nvSpPr>
        <p:spPr>
          <a:xfrm>
            <a:off x="-102" y="1"/>
            <a:ext cx="4927087" cy="6857847"/>
          </a:xfrm>
          <a:custGeom>
            <a:rect b="b" l="l" r="r" t="t"/>
            <a:pathLst>
              <a:path extrusionOk="0" h="6857847" w="492708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chemeClr val="dk1"/>
              </a:solidFill>
              <a:latin typeface="Arial"/>
              <a:ea typeface="Arial"/>
              <a:cs typeface="Arial"/>
              <a:sym typeface="Arial"/>
            </a:endParaRPr>
          </a:p>
        </p:txBody>
      </p:sp>
      <p:sp>
        <p:nvSpPr>
          <p:cNvPr id="54" name="Google Shape;54;p14"/>
          <p:cNvSpPr txBox="1"/>
          <p:nvPr>
            <p:ph idx="1" type="body"/>
          </p:nvPr>
        </p:nvSpPr>
        <p:spPr>
          <a:xfrm>
            <a:off x="424799" y="1327150"/>
            <a:ext cx="4147201" cy="457034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indent="-228600" lvl="1" marL="914400" algn="l">
              <a:lnSpc>
                <a:spcPct val="100000"/>
              </a:lnSpc>
              <a:spcBef>
                <a:spcPts val="1200"/>
              </a:spcBef>
              <a:spcAft>
                <a:spcPts val="0"/>
              </a:spcAft>
              <a:buClr>
                <a:schemeClr val="lt1"/>
              </a:buClr>
              <a:buSzPts val="2200"/>
              <a:buFont typeface="Trebuchet MS"/>
              <a:buNone/>
              <a:defRPr sz="2200">
                <a:solidFill>
                  <a:schemeClr val="lt1"/>
                </a:solidFill>
              </a:defRPr>
            </a:lvl2pPr>
            <a:lvl3pPr indent="-228600" lvl="2" marL="1371600" algn="l">
              <a:lnSpc>
                <a:spcPct val="100000"/>
              </a:lnSpc>
              <a:spcBef>
                <a:spcPts val="0"/>
              </a:spcBef>
              <a:spcAft>
                <a:spcPts val="0"/>
              </a:spcAft>
              <a:buClr>
                <a:schemeClr val="dk1"/>
              </a:buClr>
              <a:buSzPts val="2200"/>
              <a:buFont typeface="Trebuchet MS"/>
              <a:buNone/>
              <a:defRPr sz="2200"/>
            </a:lvl3pPr>
            <a:lvl4pPr indent="-228600" lvl="3" marL="1828800" algn="l">
              <a:lnSpc>
                <a:spcPct val="100000"/>
              </a:lnSpc>
              <a:spcBef>
                <a:spcPts val="0"/>
              </a:spcBef>
              <a:spcAft>
                <a:spcPts val="0"/>
              </a:spcAft>
              <a:buClr>
                <a:schemeClr val="dk1"/>
              </a:buClr>
              <a:buSzPts val="2200"/>
              <a:buFont typeface="Trebuchet MS"/>
              <a:buNone/>
              <a:defRPr sz="2200"/>
            </a:lvl4pPr>
            <a:lvl5pPr indent="-228600" lvl="4" marL="2286000" algn="l">
              <a:lnSpc>
                <a:spcPct val="100000"/>
              </a:lnSpc>
              <a:spcBef>
                <a:spcPts val="0"/>
              </a:spcBef>
              <a:spcAft>
                <a:spcPts val="0"/>
              </a:spcAft>
              <a:buClr>
                <a:schemeClr val="dk1"/>
              </a:buClr>
              <a:buSzPts val="2200"/>
              <a:buFont typeface="Trebuchet MS"/>
              <a:buNone/>
              <a:defRPr sz="2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Guide Dogs Logo" id="55" name="Google Shape;55;p14" title="Guide Dogs Logo"/>
          <p:cNvPicPr preferRelativeResize="0"/>
          <p:nvPr/>
        </p:nvPicPr>
        <p:blipFill rotWithShape="1">
          <a:blip r:embed="rId2">
            <a:alphaModFix/>
          </a:blip>
          <a:srcRect b="0" l="0" r="0" t="0"/>
          <a:stretch/>
        </p:blipFill>
        <p:spPr>
          <a:xfrm>
            <a:off x="425450" y="6197670"/>
            <a:ext cx="835932" cy="360000"/>
          </a:xfrm>
          <a:prstGeom prst="rect">
            <a:avLst/>
          </a:prstGeom>
          <a:noFill/>
          <a:ln>
            <a:noFill/>
          </a:ln>
        </p:spPr>
      </p:pic>
    </p:spTree>
  </p:cSld>
  <p:clrMapOvr>
    <a:masterClrMapping/>
  </p:clrMapOvr>
  <p:extLst>
    <p:ext uri="{DCECCB84-F9BA-43D5-87BE-67443E8EF086}">
      <p15:sldGuideLst>
        <p15:guide id="1"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2.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12" name="Google Shape;12;p5"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13" name="Google Shape;13;p5"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5"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d698752477_1_0"/>
          <p:cNvSpPr txBox="1"/>
          <p:nvPr>
            <p:ph type="title"/>
          </p:nvPr>
        </p:nvSpPr>
        <p:spPr>
          <a:xfrm>
            <a:off x="425450" y="295198"/>
            <a:ext cx="8294400" cy="936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3200"/>
              <a:buFont typeface="Trebuchet MS"/>
              <a:buNone/>
              <a:defRPr b="1" i="0" sz="32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gd698752477_1_0"/>
          <p:cNvSpPr txBox="1"/>
          <p:nvPr>
            <p:ph idx="1" type="body"/>
          </p:nvPr>
        </p:nvSpPr>
        <p:spPr>
          <a:xfrm>
            <a:off x="425450" y="1329994"/>
            <a:ext cx="8294400" cy="456480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1800"/>
              </a:spcBef>
              <a:spcAft>
                <a:spcPts val="0"/>
              </a:spcAft>
              <a:buClr>
                <a:schemeClr val="dk1"/>
              </a:buClr>
              <a:buSzPts val="1800"/>
              <a:buFont typeface="Arial"/>
              <a:buNone/>
              <a:defRPr b="1" i="0" sz="1800" u="none" cap="none" strike="noStrike">
                <a:solidFill>
                  <a:schemeClr val="dk1"/>
                </a:solidFill>
                <a:latin typeface="Trebuchet MS"/>
                <a:ea typeface="Trebuchet MS"/>
                <a:cs typeface="Trebuchet MS"/>
                <a:sym typeface="Trebuchet MS"/>
              </a:defRPr>
            </a:lvl1pPr>
            <a:lvl2pPr indent="-342900" lvl="1" marL="914400" marR="0" rtl="0" algn="l">
              <a:lnSpc>
                <a:spcPct val="100000"/>
              </a:lnSpc>
              <a:spcBef>
                <a:spcPts val="12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2pPr>
            <a:lvl3pPr indent="-342900" lvl="2" marL="13716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3pPr>
            <a:lvl4pPr indent="-228600" lvl="3" marL="1828800" marR="0" rtl="0" algn="l">
              <a:lnSpc>
                <a:spcPct val="100000"/>
              </a:lnSpc>
              <a:spcBef>
                <a:spcPts val="0"/>
              </a:spcBef>
              <a:spcAft>
                <a:spcPts val="0"/>
              </a:spcAft>
              <a:buClr>
                <a:schemeClr val="dk1"/>
              </a:buClr>
              <a:buSzPts val="1800"/>
              <a:buFont typeface="Trebuchet MS"/>
              <a:buNone/>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1800"/>
              </a:spcBef>
              <a:spcAft>
                <a:spcPts val="0"/>
              </a:spcAft>
              <a:buClr>
                <a:schemeClr val="dk1"/>
              </a:buClr>
              <a:buSzPts val="1000"/>
              <a:buFont typeface="Trebuchet MS"/>
              <a:buNone/>
              <a:defRPr b="0" i="0" sz="10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Trebuchet MS"/>
                <a:ea typeface="Trebuchet MS"/>
                <a:cs typeface="Trebuchet MS"/>
                <a:sym typeface="Trebuchet MS"/>
              </a:defRPr>
            </a:lvl9pPr>
          </a:lstStyle>
          <a:p/>
        </p:txBody>
      </p:sp>
      <p:pic>
        <p:nvPicPr>
          <p:cNvPr descr="Guide Dogs Logo" id="95" name="Google Shape;95;gd698752477_1_0" title="Guide Dogs Logo"/>
          <p:cNvPicPr preferRelativeResize="0"/>
          <p:nvPr/>
        </p:nvPicPr>
        <p:blipFill rotWithShape="1">
          <a:blip r:embed="rId1">
            <a:alphaModFix/>
          </a:blip>
          <a:srcRect b="0" l="0" r="0" t="0"/>
          <a:stretch/>
        </p:blipFill>
        <p:spPr>
          <a:xfrm>
            <a:off x="425451" y="6197670"/>
            <a:ext cx="827573" cy="356400"/>
          </a:xfrm>
          <a:prstGeom prst="rect">
            <a:avLst/>
          </a:prstGeom>
          <a:noFill/>
          <a:ln>
            <a:noFill/>
          </a:ln>
        </p:spPr>
      </p:pic>
      <p:sp>
        <p:nvSpPr>
          <p:cNvPr id="96" name="Google Shape;96;gd698752477_1_0" title="Decorative"/>
          <p:cNvSpPr txBox="1"/>
          <p:nvPr>
            <p:ph idx="11" type="ftr"/>
          </p:nvPr>
        </p:nvSpPr>
        <p:spPr>
          <a:xfrm>
            <a:off x="6346825" y="6416675"/>
            <a:ext cx="2085975" cy="1548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gd698752477_1_0" title="Decorative"/>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GD90@guidedogs.org.uk" TargetMode="External"/><Relationship Id="rId4" Type="http://schemas.openxmlformats.org/officeDocument/2006/relationships/image" Target="../media/image12.jpg"/><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5PRa8o1wxH0" TargetMode="External"/><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05fP1kXR0DE"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idx="1" type="body"/>
          </p:nvPr>
        </p:nvSpPr>
        <p:spPr>
          <a:xfrm>
            <a:off x="291237" y="1409344"/>
            <a:ext cx="8637006" cy="38742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800"/>
              <a:buNone/>
            </a:pPr>
            <a:r>
              <a:rPr lang="en-GB"/>
              <a:t>Northern Ireland &amp; Scotland </a:t>
            </a:r>
            <a:endParaRPr/>
          </a:p>
          <a:p>
            <a:pPr indent="0" lvl="0" marL="0" rtl="0" algn="l">
              <a:lnSpc>
                <a:spcPct val="90000"/>
              </a:lnSpc>
              <a:spcBef>
                <a:spcPts val="0"/>
              </a:spcBef>
              <a:spcAft>
                <a:spcPts val="0"/>
              </a:spcAft>
              <a:buClr>
                <a:schemeClr val="lt1"/>
              </a:buClr>
              <a:buSzPts val="4800"/>
              <a:buNone/>
            </a:pPr>
            <a:r>
              <a:rPr lang="en-GB"/>
              <a:t>regional round-up </a:t>
            </a:r>
            <a:endParaRPr/>
          </a:p>
          <a:p>
            <a:pPr indent="0" lvl="1" marL="0" rtl="0" algn="l">
              <a:lnSpc>
                <a:spcPct val="100000"/>
              </a:lnSpc>
              <a:spcBef>
                <a:spcPts val="900"/>
              </a:spcBef>
              <a:spcAft>
                <a:spcPts val="0"/>
              </a:spcAft>
              <a:buSzPts val="2400"/>
              <a:buNone/>
            </a:pPr>
            <a:r>
              <a:rPr lang="en-GB"/>
              <a:t>News and information from your teams </a:t>
            </a:r>
            <a:endParaRPr/>
          </a:p>
          <a:p>
            <a:pPr indent="0" lvl="1" marL="0" rtl="0" algn="l">
              <a:lnSpc>
                <a:spcPct val="100000"/>
              </a:lnSpc>
              <a:spcBef>
                <a:spcPts val="900"/>
              </a:spcBef>
              <a:spcAft>
                <a:spcPts val="0"/>
              </a:spcAft>
              <a:buClr>
                <a:schemeClr val="dk2"/>
              </a:buClr>
              <a:buSzPts val="2400"/>
              <a:buFont typeface="Arial"/>
              <a:buNone/>
            </a:pPr>
            <a:r>
              <a:rPr lang="en-GB"/>
              <a:t>10</a:t>
            </a:r>
            <a:r>
              <a:rPr baseline="30000" lang="en-GB"/>
              <a:t>th</a:t>
            </a:r>
            <a:r>
              <a:rPr lang="en-GB"/>
              <a:t> May 2021</a:t>
            </a:r>
            <a:endParaRPr/>
          </a:p>
          <a:p>
            <a:pPr indent="0" lvl="1" marL="0" rtl="0" algn="l">
              <a:lnSpc>
                <a:spcPct val="100000"/>
              </a:lnSpc>
              <a:spcBef>
                <a:spcPts val="900"/>
              </a:spcBef>
              <a:spcAft>
                <a:spcPts val="0"/>
              </a:spcAft>
              <a:buClr>
                <a:schemeClr val="dk2"/>
              </a:buClr>
              <a:buSzPts val="2400"/>
              <a:buFont typeface="Arial"/>
              <a:buNone/>
            </a:pPr>
            <a:r>
              <a:rPr lang="en-GB"/>
              <a:t>Panellists: Ken Mayes, Maria Rogan, </a:t>
            </a:r>
            <a:endParaRPr/>
          </a:p>
          <a:p>
            <a:pPr indent="0" lvl="1" marL="0" rtl="0" algn="l">
              <a:lnSpc>
                <a:spcPct val="100000"/>
              </a:lnSpc>
              <a:spcBef>
                <a:spcPts val="900"/>
              </a:spcBef>
              <a:spcAft>
                <a:spcPts val="0"/>
              </a:spcAft>
              <a:buClr>
                <a:schemeClr val="dk2"/>
              </a:buClr>
              <a:buSzPts val="2400"/>
              <a:buFont typeface="Arial"/>
              <a:buNone/>
            </a:pPr>
            <a:r>
              <a:rPr lang="en-GB"/>
              <a:t>Tammy Robinson, Emma Murton, Clare Cruttenden, </a:t>
            </a:r>
            <a:endParaRPr/>
          </a:p>
          <a:p>
            <a:pPr indent="0" lvl="1" marL="0" rtl="0" algn="l">
              <a:lnSpc>
                <a:spcPct val="100000"/>
              </a:lnSpc>
              <a:spcBef>
                <a:spcPts val="900"/>
              </a:spcBef>
              <a:spcAft>
                <a:spcPts val="0"/>
              </a:spcAft>
              <a:buClr>
                <a:schemeClr val="dk2"/>
              </a:buClr>
              <a:buSzPts val="2400"/>
              <a:buFont typeface="Arial"/>
              <a:buNone/>
            </a:pPr>
            <a:r>
              <a:rPr lang="en-GB"/>
              <a:t>Gill Flynn &amp; Emily Harvey</a:t>
            </a:r>
            <a:endParaRPr/>
          </a:p>
          <a:p>
            <a:pPr indent="0" lvl="1" marL="0" rtl="0" algn="l">
              <a:lnSpc>
                <a:spcPct val="100000"/>
              </a:lnSpc>
              <a:spcBef>
                <a:spcPts val="900"/>
              </a:spcBef>
              <a:spcAft>
                <a:spcPts val="0"/>
              </a:spcAft>
              <a:buSzPts val="2400"/>
              <a:buNone/>
            </a:pPr>
            <a:r>
              <a:t/>
            </a:r>
            <a:endParaRPr/>
          </a:p>
        </p:txBody>
      </p:sp>
      <p:sp>
        <p:nvSpPr>
          <p:cNvPr id="185" name="Google Shape;185;p1"/>
          <p:cNvSpPr txBox="1"/>
          <p:nvPr/>
        </p:nvSpPr>
        <p:spPr>
          <a:xfrm>
            <a:off x="6782800" y="5925550"/>
            <a:ext cx="1759500" cy="721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7a3d0b38de_0_3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Since Flash hit our screens, dogs all over have been watching with excitement </a:t>
            </a:r>
            <a:endParaRPr/>
          </a:p>
        </p:txBody>
      </p:sp>
      <p:sp>
        <p:nvSpPr>
          <p:cNvPr id="254" name="Google Shape;254;g7a3d0b38de_0_3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55" name="Google Shape;255;g7a3d0b38de_0_3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56" name="Google Shape;256;g7a3d0b38de_0_30"/>
          <p:cNvPicPr preferRelativeResize="0"/>
          <p:nvPr/>
        </p:nvPicPr>
        <p:blipFill rotWithShape="1">
          <a:blip r:embed="rId3">
            <a:alphaModFix/>
          </a:blip>
          <a:srcRect b="0" l="0" r="0" t="0"/>
          <a:stretch/>
        </p:blipFill>
        <p:spPr>
          <a:xfrm>
            <a:off x="1832020" y="1404163"/>
            <a:ext cx="5103036" cy="5012512"/>
          </a:xfrm>
          <a:prstGeom prst="rect">
            <a:avLst/>
          </a:prstGeom>
          <a:noFill/>
          <a:ln>
            <a:noFill/>
          </a:ln>
        </p:spPr>
      </p:pic>
      <p:sp>
        <p:nvSpPr>
          <p:cNvPr id="257" name="Google Shape;257;g7a3d0b38de_0_30"/>
          <p:cNvSpPr txBox="1"/>
          <p:nvPr/>
        </p:nvSpPr>
        <p:spPr>
          <a:xfrm>
            <a:off x="5166250" y="5341275"/>
            <a:ext cx="3553500" cy="523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0" i="0" lang="en-GB" sz="2200" u="none" cap="none" strike="noStrike">
                <a:solidFill>
                  <a:schemeClr val="dk1"/>
                </a:solidFill>
                <a:latin typeface="Trebuchet MS"/>
                <a:ea typeface="Trebuchet MS"/>
                <a:cs typeface="Trebuchet MS"/>
                <a:sym typeface="Trebuchet MS"/>
              </a:rPr>
              <a:t>#MeetFlash</a:t>
            </a:r>
            <a:endParaRPr b="0" i="0" sz="2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There’s more activities planned for the year, but we also want to hear your ideas too </a:t>
            </a:r>
            <a:endParaRPr/>
          </a:p>
        </p:txBody>
      </p:sp>
      <p:sp>
        <p:nvSpPr>
          <p:cNvPr id="264" name="Google Shape;264;p4"/>
          <p:cNvSpPr txBox="1"/>
          <p:nvPr>
            <p:ph idx="2" type="body"/>
          </p:nvPr>
        </p:nvSpPr>
        <p:spPr>
          <a:xfrm>
            <a:off x="640275" y="5549000"/>
            <a:ext cx="8079600" cy="583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0" lang="en-GB" sz="2000"/>
              <a:t>Email your ideas and stories to </a:t>
            </a:r>
            <a:r>
              <a:rPr b="0" lang="en-GB" sz="2000" u="sng">
                <a:solidFill>
                  <a:schemeClr val="hlink"/>
                </a:solidFill>
                <a:hlinkClick r:id="rId3"/>
              </a:rPr>
              <a:t>GD90@guidedogs.org.uk</a:t>
            </a:r>
            <a:r>
              <a:rPr b="0" lang="en-GB" sz="2000"/>
              <a:t> </a:t>
            </a:r>
            <a:endParaRPr b="0" sz="2000"/>
          </a:p>
          <a:p>
            <a:pPr indent="0" lvl="0" marL="0" rtl="0" algn="l">
              <a:lnSpc>
                <a:spcPct val="115000"/>
              </a:lnSpc>
              <a:spcBef>
                <a:spcPts val="0"/>
              </a:spcBef>
              <a:spcAft>
                <a:spcPts val="0"/>
              </a:spcAft>
              <a:buSzPts val="1800"/>
              <a:buNone/>
            </a:pPr>
            <a:r>
              <a:t/>
            </a:r>
            <a:endParaRPr b="0" sz="2000"/>
          </a:p>
        </p:txBody>
      </p:sp>
      <p:sp>
        <p:nvSpPr>
          <p:cNvPr id="265" name="Google Shape;265;p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rgbClr val="002C5C"/>
                </a:solidFill>
                <a:latin typeface="Trebuchet MS"/>
                <a:ea typeface="Trebuchet MS"/>
                <a:cs typeface="Trebuchet MS"/>
                <a:sym typeface="Trebuchet MS"/>
              </a:rPr>
              <a:t>‹#›</a:t>
            </a:fld>
            <a:endParaRPr b="0" i="0" sz="800" u="none" cap="none" strike="noStrike">
              <a:solidFill>
                <a:srgbClr val="002C5C"/>
              </a:solidFill>
              <a:latin typeface="Trebuchet MS"/>
              <a:ea typeface="Trebuchet MS"/>
              <a:cs typeface="Trebuchet MS"/>
              <a:sym typeface="Trebuchet MS"/>
            </a:endParaRPr>
          </a:p>
        </p:txBody>
      </p:sp>
      <p:pic>
        <p:nvPicPr>
          <p:cNvPr descr="90th Anniversary Years Stacked Logo Inky Blue.jpg" id="266" name="Google Shape;266;p4" title="90th Anniversary Years Stacked Logo Inky Blue.jpg"/>
          <p:cNvPicPr preferRelativeResize="0"/>
          <p:nvPr/>
        </p:nvPicPr>
        <p:blipFill rotWithShape="1">
          <a:blip r:embed="rId4">
            <a:alphaModFix/>
          </a:blip>
          <a:srcRect b="0" l="0" r="0" t="0"/>
          <a:stretch/>
        </p:blipFill>
        <p:spPr>
          <a:xfrm>
            <a:off x="4786975" y="1787375"/>
            <a:ext cx="2651182" cy="3405925"/>
          </a:xfrm>
          <a:prstGeom prst="rect">
            <a:avLst/>
          </a:prstGeom>
          <a:noFill/>
          <a:ln>
            <a:noFill/>
          </a:ln>
        </p:spPr>
      </p:pic>
      <p:pic>
        <p:nvPicPr>
          <p:cNvPr descr="Image 3.jpg" id="267" name="Google Shape;267;p4" title="Image 3.jpg"/>
          <p:cNvPicPr preferRelativeResize="0"/>
          <p:nvPr/>
        </p:nvPicPr>
        <p:blipFill rotWithShape="1">
          <a:blip r:embed="rId5">
            <a:alphaModFix/>
          </a:blip>
          <a:srcRect b="0" l="0" r="0" t="0"/>
          <a:stretch/>
        </p:blipFill>
        <p:spPr>
          <a:xfrm>
            <a:off x="1497300" y="1787375"/>
            <a:ext cx="2922125" cy="3405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a45634c2cd_0_247"/>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Latest developments in volunteering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d31f11aa61_0_4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We’re exploring what a more community-based style of volunteering would look like at Guide Dogs</a:t>
            </a:r>
            <a:endParaRPr/>
          </a:p>
        </p:txBody>
      </p:sp>
      <p:sp>
        <p:nvSpPr>
          <p:cNvPr id="280" name="Google Shape;280;gd31f11aa61_0_42"/>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rPr b="0" lang="en-GB" sz="2200"/>
              <a:t>Our pilots are:</a:t>
            </a:r>
            <a:endParaRPr b="0" sz="220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Font typeface="Trebuchet MS"/>
              <a:buChar char="●"/>
            </a:pPr>
            <a:r>
              <a:rPr b="0" lang="en-GB" sz="2200"/>
              <a:t>Looking at how a standardised, volunteer-centric and multifunctional volunteering model could work.</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rPr b="0" lang="en-GB" sz="2200"/>
              <a:t>We think it could hep to: </a:t>
            </a:r>
            <a:endParaRPr b="0" sz="2200"/>
          </a:p>
          <a:p>
            <a:pPr indent="0" lvl="0" marL="0" rtl="0" algn="l">
              <a:lnSpc>
                <a:spcPct val="115000"/>
              </a:lnSpc>
              <a:spcBef>
                <a:spcPts val="0"/>
              </a:spcBef>
              <a:spcAft>
                <a:spcPts val="0"/>
              </a:spcAft>
              <a:buSzPts val="1800"/>
              <a:buNone/>
            </a:pPr>
            <a:r>
              <a:t/>
            </a:r>
            <a:endParaRPr b="0" sz="2200"/>
          </a:p>
          <a:p>
            <a:pPr indent="-368300" lvl="0" marL="457200" rtl="0" algn="l">
              <a:lnSpc>
                <a:spcPct val="115000"/>
              </a:lnSpc>
              <a:spcBef>
                <a:spcPts val="0"/>
              </a:spcBef>
              <a:spcAft>
                <a:spcPts val="0"/>
              </a:spcAft>
              <a:buSzPts val="2200"/>
              <a:buFont typeface="Trebuchet MS"/>
              <a:buChar char="●"/>
            </a:pPr>
            <a:r>
              <a:rPr b="0" lang="en-GB" sz="2200"/>
              <a:t>Reduce ‘silos’ amongst our volunteers.</a:t>
            </a:r>
            <a:endParaRPr b="0" sz="2200"/>
          </a:p>
          <a:p>
            <a:pPr indent="-368300" lvl="0" marL="457200" rtl="0" algn="l">
              <a:lnSpc>
                <a:spcPct val="115000"/>
              </a:lnSpc>
              <a:spcBef>
                <a:spcPts val="0"/>
              </a:spcBef>
              <a:spcAft>
                <a:spcPts val="0"/>
              </a:spcAft>
              <a:buSzPts val="2200"/>
              <a:buFont typeface="Trebuchet MS"/>
              <a:buChar char="●"/>
            </a:pPr>
            <a:r>
              <a:rPr b="0" lang="en-GB" sz="2200"/>
              <a:t>Develop and improve the volunteer experience.</a:t>
            </a:r>
            <a:endParaRPr b="0" sz="2200"/>
          </a:p>
          <a:p>
            <a:pPr indent="-368300" lvl="0" marL="457200" rtl="0" algn="l">
              <a:lnSpc>
                <a:spcPct val="115000"/>
              </a:lnSpc>
              <a:spcBef>
                <a:spcPts val="0"/>
              </a:spcBef>
              <a:spcAft>
                <a:spcPts val="0"/>
              </a:spcAft>
              <a:buSzPts val="2200"/>
              <a:buFont typeface="Trebuchet MS"/>
              <a:buChar char="●"/>
            </a:pPr>
            <a:r>
              <a:rPr b="0" lang="en-GB" sz="2200"/>
              <a:t>Support our volunteer fundraisers to grow and diversify our income streams. </a:t>
            </a:r>
            <a:endParaRPr b="0" sz="2200"/>
          </a:p>
        </p:txBody>
      </p:sp>
      <p:sp>
        <p:nvSpPr>
          <p:cNvPr id="281" name="Google Shape;281;gd31f11aa61_0_4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d31f11aa61_0_4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Volunteer insight shapes our future, so it’s now easier to share feedback and get involved in areas that interest you</a:t>
            </a:r>
            <a:endParaRPr/>
          </a:p>
        </p:txBody>
      </p:sp>
      <p:sp>
        <p:nvSpPr>
          <p:cNvPr id="288" name="Google Shape;288;gd31f11aa61_0_4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368300" lvl="0" marL="457200" rtl="0" algn="l">
              <a:lnSpc>
                <a:spcPct val="115000"/>
              </a:lnSpc>
              <a:spcBef>
                <a:spcPts val="0"/>
              </a:spcBef>
              <a:spcAft>
                <a:spcPts val="0"/>
              </a:spcAft>
              <a:buSzPts val="2200"/>
              <a:buAutoNum type="arabicPeriod"/>
            </a:pPr>
            <a:r>
              <a:rPr b="0" lang="en-GB" sz="2200"/>
              <a:t>Volunteer Impact Assessment. </a:t>
            </a:r>
            <a:endParaRPr b="0" sz="2200"/>
          </a:p>
          <a:p>
            <a:pPr indent="-368300" lvl="0" marL="457200" rtl="0" algn="l">
              <a:lnSpc>
                <a:spcPct val="115000"/>
              </a:lnSpc>
              <a:spcBef>
                <a:spcPts val="0"/>
              </a:spcBef>
              <a:spcAft>
                <a:spcPts val="0"/>
              </a:spcAft>
              <a:buSzPts val="2200"/>
              <a:buAutoNum type="arabicPeriod"/>
            </a:pPr>
            <a:r>
              <a:rPr b="0" lang="en-GB" sz="2200"/>
              <a:t>‘Pulse’ survey - headlines and next steps.</a:t>
            </a:r>
            <a:endParaRPr b="0" sz="2200"/>
          </a:p>
          <a:p>
            <a:pPr indent="-368300" lvl="0" marL="457200" rtl="0" algn="l">
              <a:lnSpc>
                <a:spcPct val="115000"/>
              </a:lnSpc>
              <a:spcBef>
                <a:spcPts val="0"/>
              </a:spcBef>
              <a:spcAft>
                <a:spcPts val="0"/>
              </a:spcAft>
              <a:buSzPts val="2200"/>
              <a:buAutoNum type="arabicPeriod"/>
            </a:pPr>
            <a:r>
              <a:rPr b="0" lang="en-GB" sz="2200"/>
              <a:t>Volunteer Voices, including workstreams and vacancies</a:t>
            </a:r>
            <a:endParaRPr b="0" sz="2200"/>
          </a:p>
          <a:p>
            <a:pPr indent="0" lvl="0" marL="45720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89" name="Google Shape;289;gd31f11aa61_0_4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a45634c2cd_0_2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8" rtl="0" algn="l">
              <a:lnSpc>
                <a:spcPct val="90000"/>
              </a:lnSpc>
              <a:spcBef>
                <a:spcPts val="0"/>
              </a:spcBef>
              <a:spcAft>
                <a:spcPts val="0"/>
              </a:spcAft>
              <a:buClr>
                <a:schemeClr val="lt1"/>
              </a:buClr>
              <a:buSzPts val="3200"/>
              <a:buNone/>
            </a:pPr>
            <a:r>
              <a:rPr lang="en-GB" sz="4000"/>
              <a:t>Community Fundraising</a:t>
            </a:r>
            <a:endParaRPr sz="4000"/>
          </a:p>
          <a:p>
            <a:pPr indent="0" lvl="0" marL="89999" rtl="0" algn="l">
              <a:lnSpc>
                <a:spcPct val="90000"/>
              </a:lnSpc>
              <a:spcBef>
                <a:spcPts val="0"/>
              </a:spcBef>
              <a:spcAft>
                <a:spcPts val="0"/>
              </a:spcAft>
              <a:buClr>
                <a:schemeClr val="lt1"/>
              </a:buClr>
              <a:buSzPts val="3200"/>
              <a:buNone/>
            </a:pPr>
            <a:r>
              <a:rPr lang="en-GB" sz="4000"/>
              <a:t>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7a3d0b38de_0_1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Clr>
                <a:schemeClr val="dk2"/>
              </a:buClr>
              <a:buSzPts val="4400"/>
              <a:buFont typeface="Arial"/>
              <a:buNone/>
            </a:pPr>
            <a:r>
              <a:rPr lang="en-GB"/>
              <a:t>As we restart community fundraising activities, here’s what you need to know</a:t>
            </a:r>
            <a:endParaRPr/>
          </a:p>
        </p:txBody>
      </p:sp>
      <p:sp>
        <p:nvSpPr>
          <p:cNvPr id="302" name="Google Shape;302;g7a3d0b38de_0_13"/>
          <p:cNvSpPr txBox="1"/>
          <p:nvPr>
            <p:ph idx="2" type="body"/>
          </p:nvPr>
        </p:nvSpPr>
        <p:spPr>
          <a:xfrm>
            <a:off x="3950800" y="1330000"/>
            <a:ext cx="44820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393700" lvl="0" marL="457200" rtl="0" algn="l">
              <a:lnSpc>
                <a:spcPct val="90000"/>
              </a:lnSpc>
              <a:spcBef>
                <a:spcPts val="0"/>
              </a:spcBef>
              <a:spcAft>
                <a:spcPts val="0"/>
              </a:spcAft>
              <a:buClr>
                <a:schemeClr val="dk1"/>
              </a:buClr>
              <a:buSzPts val="2000"/>
              <a:buChar char="•"/>
            </a:pPr>
            <a:r>
              <a:rPr b="0" lang="en-GB" sz="2000"/>
              <a:t>86% of our fundraising volunteers are ready and keen to start fundraising again</a:t>
            </a:r>
            <a:endParaRPr b="0" sz="2000"/>
          </a:p>
          <a:p>
            <a:pPr indent="-393700" lvl="0" marL="457200" rtl="0" algn="l">
              <a:lnSpc>
                <a:spcPct val="90000"/>
              </a:lnSpc>
              <a:spcBef>
                <a:spcPts val="2000"/>
              </a:spcBef>
              <a:spcAft>
                <a:spcPts val="0"/>
              </a:spcAft>
              <a:buClr>
                <a:schemeClr val="dk1"/>
              </a:buClr>
              <a:buSzPts val="2000"/>
              <a:buChar char="•"/>
            </a:pPr>
            <a:r>
              <a:rPr b="0" lang="en-GB" sz="2000"/>
              <a:t>Permitted activities include: Emptying of collection boxes, banking, collections, distance selling, Name a Puppy visits, cheque presentations and merchandise stalls, speaking engagements and pop up shops.</a:t>
            </a:r>
            <a:endParaRPr b="0" sz="2000"/>
          </a:p>
          <a:p>
            <a:pPr indent="-393700" lvl="0" marL="457200" rtl="0" algn="l">
              <a:lnSpc>
                <a:spcPct val="90000"/>
              </a:lnSpc>
              <a:spcBef>
                <a:spcPts val="2000"/>
              </a:spcBef>
              <a:spcAft>
                <a:spcPts val="0"/>
              </a:spcAft>
              <a:buClr>
                <a:schemeClr val="dk1"/>
              </a:buClr>
              <a:buSzPts val="2000"/>
              <a:buChar char="•"/>
            </a:pPr>
            <a:r>
              <a:rPr b="0" lang="en-GB" sz="2000"/>
              <a:t>Guidance Document for all activities</a:t>
            </a:r>
            <a:endParaRPr b="0" sz="2000"/>
          </a:p>
          <a:p>
            <a:pPr indent="-393700" lvl="0" marL="457200" rtl="0" algn="l">
              <a:lnSpc>
                <a:spcPct val="90000"/>
              </a:lnSpc>
              <a:spcBef>
                <a:spcPts val="2000"/>
              </a:spcBef>
              <a:spcAft>
                <a:spcPts val="0"/>
              </a:spcAft>
              <a:buClr>
                <a:schemeClr val="dk1"/>
              </a:buClr>
              <a:buSzPts val="2000"/>
              <a:buChar char="•"/>
            </a:pPr>
            <a:r>
              <a:rPr b="0" lang="en-GB" sz="2000"/>
              <a:t>Community Fundraising Supporter Care 0345 143 0234</a:t>
            </a:r>
            <a:endParaRPr b="0" sz="2000"/>
          </a:p>
          <a:p>
            <a:pPr indent="0" lvl="0" marL="0" rtl="0" algn="l">
              <a:lnSpc>
                <a:spcPct val="115000"/>
              </a:lnSpc>
              <a:spcBef>
                <a:spcPts val="0"/>
              </a:spcBef>
              <a:spcAft>
                <a:spcPts val="0"/>
              </a:spcAft>
              <a:buSzPts val="1800"/>
              <a:buNone/>
            </a:pPr>
            <a:r>
              <a:t/>
            </a:r>
            <a:endParaRPr b="0"/>
          </a:p>
        </p:txBody>
      </p:sp>
      <p:sp>
        <p:nvSpPr>
          <p:cNvPr id="303" name="Google Shape;303;g7a3d0b38de_0_1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04" name="Google Shape;304;g7a3d0b38de_0_13"/>
          <p:cNvPicPr preferRelativeResize="0"/>
          <p:nvPr/>
        </p:nvPicPr>
        <p:blipFill rotWithShape="1">
          <a:blip r:embed="rId3">
            <a:alphaModFix/>
          </a:blip>
          <a:srcRect b="0" l="0" r="0" t="0"/>
          <a:stretch/>
        </p:blipFill>
        <p:spPr>
          <a:xfrm>
            <a:off x="398850" y="1629125"/>
            <a:ext cx="3326275" cy="1871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7a3d0b38de_0_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4400"/>
              <a:buNone/>
            </a:pPr>
            <a:r>
              <a:rPr lang="en-GB"/>
              <a:t>The recent Great Guide Dogs Tea Party was a great success with more fundraising activities coming up</a:t>
            </a:r>
            <a:endParaRPr/>
          </a:p>
        </p:txBody>
      </p:sp>
      <p:sp>
        <p:nvSpPr>
          <p:cNvPr id="311" name="Google Shape;311;g7a3d0b38de_0_20"/>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sz="2200"/>
          </a:p>
          <a:p>
            <a:pPr indent="0" lvl="0" marL="0" rtl="0" algn="l">
              <a:lnSpc>
                <a:spcPct val="115000"/>
              </a:lnSpc>
              <a:spcBef>
                <a:spcPts val="0"/>
              </a:spcBef>
              <a:spcAft>
                <a:spcPts val="0"/>
              </a:spcAft>
              <a:buSzPts val="1800"/>
              <a:buNone/>
            </a:pPr>
            <a:r>
              <a:t/>
            </a:r>
            <a:endParaRPr sz="2200"/>
          </a:p>
          <a:p>
            <a:pPr indent="0" lvl="0" marL="0" rtl="0" algn="l">
              <a:lnSpc>
                <a:spcPct val="115000"/>
              </a:lnSpc>
              <a:spcBef>
                <a:spcPts val="0"/>
              </a:spcBef>
              <a:spcAft>
                <a:spcPts val="0"/>
              </a:spcAft>
              <a:buSzPts val="1800"/>
              <a:buNone/>
            </a:pPr>
            <a:r>
              <a:rPr lang="en-GB" sz="2200"/>
              <a:t>Looking back</a:t>
            </a:r>
            <a:endParaRPr sz="2200"/>
          </a:p>
          <a:p>
            <a:pPr indent="-139700" lvl="0" marL="0" rtl="0" algn="l">
              <a:lnSpc>
                <a:spcPct val="100000"/>
              </a:lnSpc>
              <a:spcBef>
                <a:spcPts val="1800"/>
              </a:spcBef>
              <a:spcAft>
                <a:spcPts val="0"/>
              </a:spcAft>
              <a:buSzPts val="2200"/>
              <a:buChar char="•"/>
            </a:pPr>
            <a:r>
              <a:rPr b="0" lang="en-GB" sz="2200"/>
              <a:t>Great Guide Dogs Tea Party</a:t>
            </a:r>
            <a:endParaRPr/>
          </a:p>
          <a:p>
            <a:pPr indent="-139700" lvl="0" marL="0" rtl="0" algn="l">
              <a:lnSpc>
                <a:spcPct val="100000"/>
              </a:lnSpc>
              <a:spcBef>
                <a:spcPts val="1800"/>
              </a:spcBef>
              <a:spcAft>
                <a:spcPts val="0"/>
              </a:spcAft>
              <a:buSzPts val="2200"/>
              <a:buChar char="•"/>
            </a:pPr>
            <a:r>
              <a:rPr b="0" lang="en-GB" sz="2200"/>
              <a:t>Regional Success</a:t>
            </a:r>
            <a:endParaRPr b="0" sz="2200">
              <a:highlight>
                <a:srgbClr val="FFFF00"/>
              </a:highlight>
            </a:endParaRPr>
          </a:p>
          <a:p>
            <a:pPr indent="0" lvl="0" marL="0" rtl="0" algn="l">
              <a:lnSpc>
                <a:spcPct val="100000"/>
              </a:lnSpc>
              <a:spcBef>
                <a:spcPts val="1800"/>
              </a:spcBef>
              <a:spcAft>
                <a:spcPts val="0"/>
              </a:spcAft>
              <a:buSzPts val="1800"/>
              <a:buNone/>
            </a:pPr>
            <a:r>
              <a:rPr lang="en-GB" sz="2200"/>
              <a:t>Looking ahead</a:t>
            </a:r>
            <a:endParaRPr sz="2200"/>
          </a:p>
          <a:p>
            <a:pPr indent="-139700" lvl="0" marL="0" rtl="0" algn="l">
              <a:lnSpc>
                <a:spcPct val="100000"/>
              </a:lnSpc>
              <a:spcBef>
                <a:spcPts val="1800"/>
              </a:spcBef>
              <a:spcAft>
                <a:spcPts val="0"/>
              </a:spcAft>
              <a:buSzPts val="2200"/>
              <a:buChar char="•"/>
            </a:pPr>
            <a:r>
              <a:rPr b="0" lang="en-GB" sz="2200"/>
              <a:t>Guide Dogs Appeal throughout October</a:t>
            </a:r>
            <a:endParaRPr b="0" sz="2200"/>
          </a:p>
          <a:p>
            <a:pPr indent="-139700" lvl="0" marL="0" rtl="0" algn="l">
              <a:lnSpc>
                <a:spcPct val="100000"/>
              </a:lnSpc>
              <a:spcBef>
                <a:spcPts val="1800"/>
              </a:spcBef>
              <a:spcAft>
                <a:spcPts val="0"/>
              </a:spcAft>
              <a:buSzPts val="2200"/>
              <a:buChar char="•"/>
            </a:pPr>
            <a:r>
              <a:rPr b="0" lang="en-GB" sz="2200"/>
              <a:t>Donate an Hour December 2021</a:t>
            </a:r>
            <a:endParaRPr/>
          </a:p>
          <a:p>
            <a:pPr indent="-139700" lvl="0" marL="0" rtl="0" algn="l">
              <a:lnSpc>
                <a:spcPct val="100000"/>
              </a:lnSpc>
              <a:spcBef>
                <a:spcPts val="1800"/>
              </a:spcBef>
              <a:spcAft>
                <a:spcPts val="0"/>
              </a:spcAft>
              <a:buSzPts val="2200"/>
              <a:buChar char="•"/>
            </a:pPr>
            <a:r>
              <a:rPr b="0" lang="en-GB" sz="2200"/>
              <a:t>Regional Horizon</a:t>
            </a:r>
            <a:endParaRPr b="0" sz="3800"/>
          </a:p>
          <a:p>
            <a:pPr indent="0" lvl="0" marL="0" rtl="0" algn="l">
              <a:lnSpc>
                <a:spcPct val="115000"/>
              </a:lnSpc>
              <a:spcBef>
                <a:spcPts val="0"/>
              </a:spcBef>
              <a:spcAft>
                <a:spcPts val="0"/>
              </a:spcAft>
              <a:buSzPts val="1800"/>
              <a:buNone/>
            </a:pPr>
            <a:r>
              <a:t/>
            </a:r>
            <a:endParaRPr b="0" sz="2200"/>
          </a:p>
        </p:txBody>
      </p:sp>
      <p:sp>
        <p:nvSpPr>
          <p:cNvPr id="312" name="Google Shape;312;g7a3d0b38de_0_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313" name="Google Shape;313;g7a3d0b38de_0_20"/>
          <p:cNvPicPr preferRelativeResize="0"/>
          <p:nvPr/>
        </p:nvPicPr>
        <p:blipFill rotWithShape="1">
          <a:blip r:embed="rId3">
            <a:alphaModFix/>
          </a:blip>
          <a:srcRect b="0" l="0" r="0" t="0"/>
          <a:stretch/>
        </p:blipFill>
        <p:spPr>
          <a:xfrm>
            <a:off x="4969575" y="1947226"/>
            <a:ext cx="3750625" cy="210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9e8cc8d39c_0_29"/>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Dog health, wellbeing and safety</a:t>
            </a:r>
            <a:endParaRPr sz="4000"/>
          </a:p>
          <a:p>
            <a:pPr indent="0" lvl="0" marL="0"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Clr>
                <a:schemeClr val="lt1"/>
              </a:buClr>
              <a:buSzPts val="3200"/>
              <a:buNone/>
            </a:pPr>
            <a:r>
              <a:t/>
            </a:r>
            <a:endParaRPr>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You can call Guide Line to get help on dog health and wellbeing issues from a dedicated member of staff  </a:t>
            </a:r>
            <a:endParaRPr/>
          </a:p>
        </p:txBody>
      </p:sp>
      <p:sp>
        <p:nvSpPr>
          <p:cNvPr id="326" name="Google Shape;326;p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rgbClr val="002C5C"/>
                </a:solidFill>
                <a:latin typeface="Trebuchet MS"/>
                <a:ea typeface="Trebuchet MS"/>
                <a:cs typeface="Trebuchet MS"/>
                <a:sym typeface="Trebuchet MS"/>
              </a:rPr>
              <a:t>‹#›</a:t>
            </a:fld>
            <a:endParaRPr b="0" i="0" sz="800" u="none" cap="none" strike="noStrike">
              <a:solidFill>
                <a:srgbClr val="002C5C"/>
              </a:solidFill>
              <a:latin typeface="Trebuchet MS"/>
              <a:ea typeface="Trebuchet MS"/>
              <a:cs typeface="Trebuchet MS"/>
              <a:sym typeface="Trebuchet MS"/>
            </a:endParaRPr>
          </a:p>
        </p:txBody>
      </p:sp>
      <p:sp>
        <p:nvSpPr>
          <p:cNvPr id="327" name="Google Shape;327;p8"/>
          <p:cNvSpPr txBox="1"/>
          <p:nvPr/>
        </p:nvSpPr>
        <p:spPr>
          <a:xfrm>
            <a:off x="425450" y="2151175"/>
            <a:ext cx="5029200" cy="490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rgbClr val="002C5C"/>
                </a:solidFill>
                <a:latin typeface="Trebuchet MS"/>
                <a:ea typeface="Trebuchet MS"/>
                <a:cs typeface="Trebuchet MS"/>
                <a:sym typeface="Trebuchet MS"/>
              </a:rPr>
              <a:t>Guide Line covers four areas:</a:t>
            </a:r>
            <a:endParaRPr b="0" i="0" sz="2200" u="none" cap="none" strike="noStrike">
              <a:solidFill>
                <a:srgbClr val="002C5C"/>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rgbClr val="002C5C"/>
              </a:buClr>
              <a:buSzPts val="2200"/>
              <a:buFont typeface="Trebuchet MS"/>
              <a:buAutoNum type="arabicPeriod"/>
            </a:pPr>
            <a:r>
              <a:rPr b="0" i="0" lang="en-GB" sz="2200" u="none" cap="none" strike="noStrike">
                <a:solidFill>
                  <a:srgbClr val="002C5C"/>
                </a:solidFill>
                <a:latin typeface="Trebuchet MS"/>
                <a:ea typeface="Trebuchet MS"/>
                <a:cs typeface="Trebuchet MS"/>
                <a:sym typeface="Trebuchet MS"/>
              </a:rPr>
              <a:t>Adult services.</a:t>
            </a:r>
            <a:endParaRPr b="0" i="0" sz="2200" u="none" cap="none" strike="noStrike">
              <a:solidFill>
                <a:srgbClr val="002C5C"/>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rgbClr val="002C5C"/>
              </a:buClr>
              <a:buSzPts val="2200"/>
              <a:buFont typeface="Trebuchet MS"/>
              <a:buAutoNum type="arabicPeriod"/>
            </a:pPr>
            <a:r>
              <a:rPr b="0" i="0" lang="en-GB" sz="2200" u="none" cap="none" strike="noStrike">
                <a:solidFill>
                  <a:srgbClr val="002C5C"/>
                </a:solidFill>
                <a:latin typeface="Trebuchet MS"/>
                <a:ea typeface="Trebuchet MS"/>
                <a:cs typeface="Trebuchet MS"/>
                <a:sym typeface="Trebuchet MS"/>
              </a:rPr>
              <a:t>Children and Young People services.</a:t>
            </a:r>
            <a:endParaRPr b="0" i="0" sz="2200" u="none" cap="none" strike="noStrike">
              <a:solidFill>
                <a:srgbClr val="002C5C"/>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rgbClr val="002C5C"/>
              </a:buClr>
              <a:buSzPts val="2200"/>
              <a:buFont typeface="Trebuchet MS"/>
              <a:buAutoNum type="arabicPeriod"/>
            </a:pPr>
            <a:r>
              <a:rPr b="0" i="0" lang="en-GB" sz="2200" u="none" cap="none" strike="noStrike">
                <a:solidFill>
                  <a:srgbClr val="002C5C"/>
                </a:solidFill>
                <a:latin typeface="Trebuchet MS"/>
                <a:ea typeface="Trebuchet MS"/>
                <a:cs typeface="Trebuchet MS"/>
                <a:sym typeface="Trebuchet MS"/>
              </a:rPr>
              <a:t>Dog health.</a:t>
            </a:r>
            <a:endParaRPr b="0" i="0" sz="2200" u="none" cap="none" strike="noStrike">
              <a:solidFill>
                <a:srgbClr val="002C5C"/>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rgbClr val="002C5C"/>
              </a:buClr>
              <a:buSzPts val="2200"/>
              <a:buFont typeface="Trebuchet MS"/>
              <a:buAutoNum type="arabicPeriod"/>
            </a:pPr>
            <a:r>
              <a:rPr b="0" i="0" lang="en-GB" sz="2200" u="none" cap="none" strike="noStrike">
                <a:solidFill>
                  <a:srgbClr val="002C5C"/>
                </a:solidFill>
                <a:latin typeface="Trebuchet MS"/>
                <a:ea typeface="Trebuchet MS"/>
                <a:cs typeface="Trebuchet MS"/>
                <a:sym typeface="Trebuchet MS"/>
              </a:rPr>
              <a:t>General enquiries.</a:t>
            </a:r>
            <a:endParaRPr b="0" i="0" sz="2200" u="none" cap="none" strike="noStrike">
              <a:solidFill>
                <a:srgbClr val="002C5C"/>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2C5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2C5C"/>
                </a:solidFill>
                <a:latin typeface="Trebuchet MS"/>
                <a:ea typeface="Trebuchet MS"/>
                <a:cs typeface="Trebuchet MS"/>
                <a:sym typeface="Trebuchet MS"/>
              </a:rPr>
              <a:t>Call Guide Line on 0800 781 1444. </a:t>
            </a:r>
            <a:endParaRPr b="0" i="0" sz="2200" u="none" cap="none" strike="noStrike">
              <a:solidFill>
                <a:srgbClr val="002C5C"/>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2C5C"/>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2C5C"/>
              </a:solidFill>
              <a:latin typeface="Trebuchet MS"/>
              <a:ea typeface="Trebuchet MS"/>
              <a:cs typeface="Trebuchet MS"/>
              <a:sym typeface="Trebuchet MS"/>
            </a:endParaRPr>
          </a:p>
          <a:p>
            <a:pPr indent="0" lvl="0" marL="45720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2C5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2C5C"/>
              </a:solidFill>
              <a:highlight>
                <a:srgbClr val="FFFFFF"/>
              </a:highlight>
              <a:latin typeface="Trebuchet MS"/>
              <a:ea typeface="Trebuchet MS"/>
              <a:cs typeface="Trebuchet MS"/>
              <a:sym typeface="Trebuchet MS"/>
            </a:endParaRPr>
          </a:p>
        </p:txBody>
      </p:sp>
      <p:pic>
        <p:nvPicPr>
          <p:cNvPr id="328" name="Google Shape;328;p8"/>
          <p:cNvPicPr preferRelativeResize="0"/>
          <p:nvPr/>
        </p:nvPicPr>
        <p:blipFill rotWithShape="1">
          <a:blip r:embed="rId3">
            <a:alphaModFix/>
          </a:blip>
          <a:srcRect b="0" l="0" r="0" t="0"/>
          <a:stretch/>
        </p:blipFill>
        <p:spPr>
          <a:xfrm>
            <a:off x="5669275" y="1880975"/>
            <a:ext cx="2959150" cy="44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a6324871e2_0_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1100"/>
              <a:buFont typeface="Arial"/>
              <a:buNone/>
            </a:pPr>
            <a:r>
              <a:rPr lang="en-GB"/>
              <a:t>Welcome to NI &amp; Scotland Regional Round-up</a:t>
            </a:r>
            <a:endParaRPr/>
          </a:p>
        </p:txBody>
      </p:sp>
      <p:sp>
        <p:nvSpPr>
          <p:cNvPr id="192" name="Google Shape;192;ga6324871e2_0_59"/>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2"/>
              </a:buClr>
              <a:buSzPts val="1100"/>
              <a:buFont typeface="Arial"/>
              <a:buNone/>
            </a:pPr>
            <a:r>
              <a:rPr lang="en-GB"/>
              <a:t>We’ll cover:</a:t>
            </a:r>
            <a:endParaRPr/>
          </a:p>
          <a:p>
            <a:pPr indent="0" lvl="0" marL="0" rtl="0" algn="l">
              <a:lnSpc>
                <a:spcPct val="115000"/>
              </a:lnSpc>
              <a:spcBef>
                <a:spcPts val="0"/>
              </a:spcBef>
              <a:spcAft>
                <a:spcPts val="0"/>
              </a:spcAft>
              <a:buSzPts val="1800"/>
              <a:buNone/>
            </a:pPr>
            <a:r>
              <a:t/>
            </a:r>
            <a:endParaRPr/>
          </a:p>
          <a:p>
            <a:pPr indent="-368300" lvl="0" marL="457200" rtl="0" algn="l">
              <a:lnSpc>
                <a:spcPct val="115000"/>
              </a:lnSpc>
              <a:spcBef>
                <a:spcPts val="0"/>
              </a:spcBef>
              <a:spcAft>
                <a:spcPts val="0"/>
              </a:spcAft>
              <a:buClr>
                <a:schemeClr val="lt1"/>
              </a:buClr>
              <a:buSzPts val="2200"/>
              <a:buAutoNum type="arabicPeriod"/>
            </a:pPr>
            <a:r>
              <a:rPr lang="en-GB"/>
              <a:t>Welcome and introductions</a:t>
            </a:r>
            <a:endParaRPr/>
          </a:p>
          <a:p>
            <a:pPr indent="-368300" lvl="0" marL="457200" rtl="0" algn="l">
              <a:lnSpc>
                <a:spcPct val="115000"/>
              </a:lnSpc>
              <a:spcBef>
                <a:spcPts val="0"/>
              </a:spcBef>
              <a:spcAft>
                <a:spcPts val="0"/>
              </a:spcAft>
              <a:buClr>
                <a:schemeClr val="lt1"/>
              </a:buClr>
              <a:buSzPts val="2200"/>
              <a:buAutoNum type="arabicPeriod"/>
            </a:pPr>
            <a:r>
              <a:rPr lang="en-GB"/>
              <a:t>COVID-19 roadmap &amp; activities update</a:t>
            </a:r>
            <a:endParaRPr/>
          </a:p>
          <a:p>
            <a:pPr indent="-368300" lvl="0" marL="457200" rtl="0" algn="l">
              <a:lnSpc>
                <a:spcPct val="115000"/>
              </a:lnSpc>
              <a:spcBef>
                <a:spcPts val="0"/>
              </a:spcBef>
              <a:spcAft>
                <a:spcPts val="0"/>
              </a:spcAft>
              <a:buClr>
                <a:schemeClr val="lt1"/>
              </a:buClr>
              <a:buSzPts val="2200"/>
              <a:buAutoNum type="arabicPeriod"/>
            </a:pPr>
            <a:r>
              <a:rPr lang="en-GB"/>
              <a:t>Guide Dogs 90th anniversary </a:t>
            </a:r>
            <a:endParaRPr/>
          </a:p>
          <a:p>
            <a:pPr indent="-342900" lvl="0" marL="457200" rtl="0" algn="l">
              <a:lnSpc>
                <a:spcPct val="115000"/>
              </a:lnSpc>
              <a:spcBef>
                <a:spcPts val="0"/>
              </a:spcBef>
              <a:spcAft>
                <a:spcPts val="0"/>
              </a:spcAft>
              <a:buClr>
                <a:schemeClr val="lt1"/>
              </a:buClr>
              <a:buSzPts val="1800"/>
              <a:buAutoNum type="arabicPeriod"/>
            </a:pPr>
            <a:r>
              <a:rPr lang="en-GB"/>
              <a:t>Latest news and developments in Volunteering</a:t>
            </a:r>
            <a:endParaRPr/>
          </a:p>
          <a:p>
            <a:pPr indent="-342900" lvl="0" marL="457200" rtl="0" algn="l">
              <a:lnSpc>
                <a:spcPct val="115000"/>
              </a:lnSpc>
              <a:spcBef>
                <a:spcPts val="0"/>
              </a:spcBef>
              <a:spcAft>
                <a:spcPts val="0"/>
              </a:spcAft>
              <a:buClr>
                <a:schemeClr val="lt1"/>
              </a:buClr>
              <a:buSzPts val="1800"/>
              <a:buAutoNum type="arabicPeriod"/>
            </a:pPr>
            <a:r>
              <a:rPr lang="en-GB"/>
              <a:t>Community Fundraising </a:t>
            </a:r>
            <a:endParaRPr/>
          </a:p>
          <a:p>
            <a:pPr indent="-342900" lvl="0" marL="457200" rtl="0" algn="l">
              <a:lnSpc>
                <a:spcPct val="115000"/>
              </a:lnSpc>
              <a:spcBef>
                <a:spcPts val="0"/>
              </a:spcBef>
              <a:spcAft>
                <a:spcPts val="0"/>
              </a:spcAft>
              <a:buClr>
                <a:schemeClr val="lt1"/>
              </a:buClr>
              <a:buSzPts val="1800"/>
              <a:buAutoNum type="arabicPeriod"/>
            </a:pPr>
            <a:r>
              <a:rPr lang="en-GB"/>
              <a:t>Puppy raising </a:t>
            </a:r>
            <a:endParaRPr/>
          </a:p>
          <a:p>
            <a:pPr indent="-342900" lvl="0" marL="457200" rtl="0" algn="l">
              <a:lnSpc>
                <a:spcPct val="115000"/>
              </a:lnSpc>
              <a:spcBef>
                <a:spcPts val="0"/>
              </a:spcBef>
              <a:spcAft>
                <a:spcPts val="0"/>
              </a:spcAft>
              <a:buClr>
                <a:schemeClr val="lt1"/>
              </a:buClr>
              <a:buSzPts val="1800"/>
              <a:buAutoNum type="arabicPeriod"/>
            </a:pPr>
            <a:r>
              <a:rPr lang="en-GB"/>
              <a:t>Dog health, wellbeing and safety</a:t>
            </a:r>
            <a:endParaRPr/>
          </a:p>
          <a:p>
            <a:pPr indent="-342900" lvl="0" marL="457200" rtl="0" algn="l">
              <a:lnSpc>
                <a:spcPct val="115000"/>
              </a:lnSpc>
              <a:spcBef>
                <a:spcPts val="0"/>
              </a:spcBef>
              <a:spcAft>
                <a:spcPts val="0"/>
              </a:spcAft>
              <a:buClr>
                <a:schemeClr val="lt1"/>
              </a:buClr>
              <a:buSzPts val="1800"/>
              <a:buAutoNum type="arabicPeriod"/>
            </a:pPr>
            <a:r>
              <a:rPr lang="en-GB"/>
              <a:t>Puppy Raising for Excellent Partnerships: the four principles</a:t>
            </a:r>
            <a:endParaRPr/>
          </a:p>
          <a:p>
            <a:pPr indent="-342900" lvl="0" marL="457200" rtl="0" algn="l">
              <a:lnSpc>
                <a:spcPct val="115000"/>
              </a:lnSpc>
              <a:spcBef>
                <a:spcPts val="0"/>
              </a:spcBef>
              <a:spcAft>
                <a:spcPts val="0"/>
              </a:spcAft>
              <a:buClr>
                <a:schemeClr val="lt1"/>
              </a:buClr>
              <a:buSzPts val="1800"/>
              <a:buAutoNum type="arabicPeriod"/>
            </a:pPr>
            <a:r>
              <a:rPr lang="en-GB"/>
              <a:t>Q&amp;A </a:t>
            </a:r>
            <a:endParaRPr/>
          </a:p>
          <a:p>
            <a:pPr indent="-368300" lvl="0" marL="457200" rtl="0" algn="l">
              <a:lnSpc>
                <a:spcPct val="115000"/>
              </a:lnSpc>
              <a:spcBef>
                <a:spcPts val="0"/>
              </a:spcBef>
              <a:spcAft>
                <a:spcPts val="0"/>
              </a:spcAft>
              <a:buClr>
                <a:schemeClr val="lt1"/>
              </a:buClr>
              <a:buSzPts val="2200"/>
              <a:buAutoNum type="arabicPeriod"/>
            </a:pPr>
            <a:r>
              <a:rPr lang="en-GB"/>
              <a:t>Close and thank you </a:t>
            </a:r>
            <a:endParaRPr/>
          </a:p>
          <a:p>
            <a:pPr indent="-228600" lvl="0" marL="457200" rtl="0" algn="l">
              <a:lnSpc>
                <a:spcPct val="115000"/>
              </a:lnSpc>
              <a:spcBef>
                <a:spcPts val="0"/>
              </a:spcBef>
              <a:spcAft>
                <a:spcPts val="0"/>
              </a:spcAft>
              <a:buSzPts val="1800"/>
              <a:buNone/>
            </a:pPr>
            <a:r>
              <a:t/>
            </a:r>
            <a:endParaRPr/>
          </a:p>
        </p:txBody>
      </p:sp>
      <p:sp>
        <p:nvSpPr>
          <p:cNvPr id="193" name="Google Shape;193;ga6324871e2_0_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bd30211381_0_29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And when you’re out and about, remember these useful safety tips to keep you and your dog safe</a:t>
            </a:r>
            <a:endParaRPr/>
          </a:p>
        </p:txBody>
      </p:sp>
      <p:sp>
        <p:nvSpPr>
          <p:cNvPr id="335" name="Google Shape;335;gbd30211381_0_29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36" name="Google Shape;336;gbd30211381_0_293"/>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1200"/>
              </a:spcBef>
              <a:spcAft>
                <a:spcPts val="0"/>
              </a:spcAft>
              <a:buClr>
                <a:srgbClr val="201F1E"/>
              </a:buClr>
              <a:buSzPts val="2000"/>
              <a:buFont typeface="Roboto"/>
              <a:buChar char="●"/>
            </a:pPr>
            <a:r>
              <a:rPr b="0" lang="en-GB" sz="2000"/>
              <a:t>Avoid putting your dog on social media, especially with clues about where you live.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Make sure your garden is secure, your gate is locked and adorned with bells to alert you to someone coming in.</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in the garden unattended.</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Never leave your dog unattended in public, or left visible in a car.</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Work hard on getting a reliable recall, practice it often, and have this in place before letting your dog off the lead, so you can keep him/her close and away from strangers. </a:t>
            </a:r>
            <a:endParaRPr b="0" sz="2000"/>
          </a:p>
          <a:p>
            <a:pPr indent="-355600" lvl="0" marL="457200" rtl="0" algn="l">
              <a:lnSpc>
                <a:spcPct val="115000"/>
              </a:lnSpc>
              <a:spcBef>
                <a:spcPts val="0"/>
              </a:spcBef>
              <a:spcAft>
                <a:spcPts val="0"/>
              </a:spcAft>
              <a:buClr>
                <a:srgbClr val="201F1E"/>
              </a:buClr>
              <a:buSzPts val="2000"/>
              <a:buFont typeface="Roboto"/>
              <a:buChar char="●"/>
            </a:pPr>
            <a:r>
              <a:rPr b="0" lang="en-GB" sz="2000"/>
              <a:t>Be wary of people asking information about your dog, particularly if you are alone</a:t>
            </a:r>
            <a:endParaRPr b="0" sz="2000"/>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d4e653a94a_2_0"/>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Puppy Raising for Excellent Partnerships: the four principles </a:t>
            </a:r>
            <a:endParaRPr>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7" name="Shape 347"/>
        <p:cNvGrpSpPr/>
        <p:nvPr/>
      </p:nvGrpSpPr>
      <p:grpSpPr>
        <a:xfrm>
          <a:off x="0" y="0"/>
          <a:ext cx="0" cy="0"/>
          <a:chOff x="0" y="0"/>
          <a:chExt cx="0" cy="0"/>
        </a:xfrm>
      </p:grpSpPr>
      <p:sp>
        <p:nvSpPr>
          <p:cNvPr id="348" name="Google Shape;348;gd4e653a94a_2_6"/>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To recap, PREP is our new standard way of raising puppies and will be gradually introduced to Puppy Raisers from July 2021</a:t>
            </a:r>
            <a:endParaRPr/>
          </a:p>
        </p:txBody>
      </p:sp>
      <p:sp>
        <p:nvSpPr>
          <p:cNvPr id="349" name="Google Shape;349;gd4e653a94a_2_6"/>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50" name="Google Shape;350;gd4e653a94a_2_6"/>
          <p:cNvSpPr txBox="1"/>
          <p:nvPr>
            <p:ph idx="2" type="body"/>
          </p:nvPr>
        </p:nvSpPr>
        <p:spPr>
          <a:xfrm>
            <a:off x="3727525" y="2265100"/>
            <a:ext cx="4992300" cy="37734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An investment in professional development for our staff and volunteers</a:t>
            </a:r>
            <a:endParaRPr/>
          </a:p>
          <a:p>
            <a:pPr indent="-355600" lvl="0" marL="457200" rtl="0" algn="l">
              <a:lnSpc>
                <a:spcPct val="100000"/>
              </a:lnSpc>
              <a:spcBef>
                <a:spcPts val="1800"/>
              </a:spcBef>
              <a:spcAft>
                <a:spcPts val="0"/>
              </a:spcAft>
              <a:buSzPts val="2000"/>
              <a:buChar char="●"/>
            </a:pPr>
            <a:r>
              <a:rPr b="0" lang="en-GB" sz="2000"/>
              <a:t>Provides a standardised framework </a:t>
            </a:r>
            <a:endParaRPr/>
          </a:p>
          <a:p>
            <a:pPr indent="-355600" lvl="0" marL="457200" rtl="0" algn="l">
              <a:lnSpc>
                <a:spcPct val="100000"/>
              </a:lnSpc>
              <a:spcBef>
                <a:spcPts val="1800"/>
              </a:spcBef>
              <a:spcAft>
                <a:spcPts val="0"/>
              </a:spcAft>
              <a:buSzPts val="2000"/>
              <a:buChar char="●"/>
            </a:pPr>
            <a:r>
              <a:rPr b="0" lang="en-GB" sz="2000"/>
              <a:t>Puppy and person-centred approach</a:t>
            </a:r>
            <a:endParaRPr/>
          </a:p>
          <a:p>
            <a:pPr indent="-355600" lvl="0" marL="457200" rtl="0" algn="l">
              <a:lnSpc>
                <a:spcPct val="100000"/>
              </a:lnSpc>
              <a:spcBef>
                <a:spcPts val="1800"/>
              </a:spcBef>
              <a:spcAft>
                <a:spcPts val="0"/>
              </a:spcAft>
              <a:buSzPts val="2000"/>
              <a:buChar char="●"/>
            </a:pPr>
            <a:r>
              <a:rPr b="0" lang="en-GB" sz="2000"/>
              <a:t>Easier access to resources and advice</a:t>
            </a:r>
            <a:endParaRPr/>
          </a:p>
          <a:p>
            <a:pPr indent="-355600" lvl="0" marL="457200" rtl="0" algn="l">
              <a:lnSpc>
                <a:spcPct val="100000"/>
              </a:lnSpc>
              <a:spcBef>
                <a:spcPts val="1800"/>
              </a:spcBef>
              <a:spcAft>
                <a:spcPts val="0"/>
              </a:spcAft>
              <a:buSzPts val="2000"/>
              <a:buChar char="●"/>
            </a:pPr>
            <a:r>
              <a:rPr b="0" lang="en-GB" sz="2000"/>
              <a:t>Using technology gives the ability to access the latest information</a:t>
            </a:r>
            <a:endParaRPr/>
          </a:p>
          <a:p>
            <a:pPr indent="-355600" lvl="0" marL="457200" rtl="0" algn="l">
              <a:lnSpc>
                <a:spcPct val="100000"/>
              </a:lnSpc>
              <a:spcBef>
                <a:spcPts val="1800"/>
              </a:spcBef>
              <a:spcAft>
                <a:spcPts val="0"/>
              </a:spcAft>
              <a:buSzPts val="2000"/>
              <a:buChar char="●"/>
            </a:pPr>
            <a:r>
              <a:rPr b="0" lang="en-GB" sz="2000"/>
              <a:t>Will still have face to face support/visits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51" name="Google Shape;351;gd4e653a94a_2_6"/>
          <p:cNvPicPr preferRelativeResize="0"/>
          <p:nvPr>
            <p:ph idx="2" type="pic"/>
          </p:nvPr>
        </p:nvPicPr>
        <p:blipFill rotWithShape="1">
          <a:blip r:embed="rId3">
            <a:alphaModFix/>
          </a:blip>
          <a:srcRect b="7525" l="0" r="0" t="7526"/>
          <a:stretch/>
        </p:blipFill>
        <p:spPr>
          <a:xfrm>
            <a:off x="580925" y="2264975"/>
            <a:ext cx="2730600" cy="3773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56" name="Shape 356"/>
        <p:cNvGrpSpPr/>
        <p:nvPr/>
      </p:nvGrpSpPr>
      <p:grpSpPr>
        <a:xfrm>
          <a:off x="0" y="0"/>
          <a:ext cx="0" cy="0"/>
          <a:chOff x="0" y="0"/>
          <a:chExt cx="0" cy="0"/>
        </a:xfrm>
      </p:grpSpPr>
      <p:sp>
        <p:nvSpPr>
          <p:cNvPr id="357" name="Google Shape;357;gd698752477_1_102"/>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3200"/>
              <a:buFont typeface="Arial"/>
              <a:buNone/>
            </a:pPr>
            <a:r>
              <a:rPr lang="en-GB"/>
              <a:t>PREP is based on four key principles which bring together new and existing learning and techniques into an easy to follow programme</a:t>
            </a:r>
            <a:endParaRPr/>
          </a:p>
        </p:txBody>
      </p:sp>
      <p:sp>
        <p:nvSpPr>
          <p:cNvPr id="358" name="Google Shape;358;gd698752477_1_102"/>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59" name="Google Shape;359;gd698752477_1_102"/>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368300" lvl="0" marL="457200" rtl="0" algn="l">
              <a:lnSpc>
                <a:spcPct val="100000"/>
              </a:lnSpc>
              <a:spcBef>
                <a:spcPts val="1800"/>
              </a:spcBef>
              <a:spcAft>
                <a:spcPts val="0"/>
              </a:spcAft>
              <a:buSzPts val="2200"/>
              <a:buAutoNum type="arabicPeriod"/>
            </a:pPr>
            <a:r>
              <a:rPr b="0" lang="en-GB" sz="2200"/>
              <a:t>Knowing your puppy </a:t>
            </a:r>
            <a:endParaRPr b="0" sz="2200"/>
          </a:p>
          <a:p>
            <a:pPr indent="-368300" lvl="0" marL="457200" rtl="0" algn="l">
              <a:lnSpc>
                <a:spcPct val="100000"/>
              </a:lnSpc>
              <a:spcBef>
                <a:spcPts val="1800"/>
              </a:spcBef>
              <a:spcAft>
                <a:spcPts val="0"/>
              </a:spcAft>
              <a:buSzPts val="2200"/>
              <a:buAutoNum type="arabicPeriod"/>
            </a:pPr>
            <a:r>
              <a:rPr b="0" lang="en-GB" sz="2200"/>
              <a:t>Managing for success</a:t>
            </a:r>
            <a:endParaRPr b="0" sz="2200"/>
          </a:p>
          <a:p>
            <a:pPr indent="-368300" lvl="0" marL="457200" rtl="0" algn="l">
              <a:lnSpc>
                <a:spcPct val="100000"/>
              </a:lnSpc>
              <a:spcBef>
                <a:spcPts val="1800"/>
              </a:spcBef>
              <a:spcAft>
                <a:spcPts val="0"/>
              </a:spcAft>
              <a:buSzPts val="2200"/>
              <a:buAutoNum type="arabicPeriod"/>
            </a:pPr>
            <a:r>
              <a:rPr b="0" lang="en-GB" sz="2200"/>
              <a:t>Teaching foundations</a:t>
            </a:r>
            <a:endParaRPr b="0" sz="2200"/>
          </a:p>
          <a:p>
            <a:pPr indent="-368300" lvl="0" marL="457200" rtl="0" algn="l">
              <a:lnSpc>
                <a:spcPct val="100000"/>
              </a:lnSpc>
              <a:spcBef>
                <a:spcPts val="1800"/>
              </a:spcBef>
              <a:spcAft>
                <a:spcPts val="0"/>
              </a:spcAft>
              <a:buSzPts val="2200"/>
              <a:buAutoNum type="arabicPeriod"/>
            </a:pPr>
            <a:r>
              <a:rPr b="0" lang="en-GB" sz="2200"/>
              <a:t>Being a partnership</a:t>
            </a:r>
            <a:endParaRPr b="0" sz="22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60" name="Google Shape;360;gd698752477_1_102"/>
          <p:cNvPicPr preferRelativeResize="0"/>
          <p:nvPr/>
        </p:nvPicPr>
        <p:blipFill rotWithShape="1">
          <a:blip r:embed="rId3">
            <a:alphaModFix/>
          </a:blip>
          <a:srcRect b="7388" l="36285" r="32714" t="17414"/>
          <a:stretch/>
        </p:blipFill>
        <p:spPr>
          <a:xfrm>
            <a:off x="4903550" y="1824700"/>
            <a:ext cx="3437726" cy="4690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d698752477_1_11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‘1. Knowing you puppy’ focuses on how to recognise, enhance and nurture your puppy’s development, behaviour and welfare</a:t>
            </a:r>
            <a:endParaRPr/>
          </a:p>
        </p:txBody>
      </p:sp>
      <p:sp>
        <p:nvSpPr>
          <p:cNvPr id="367" name="Google Shape;367;gd698752477_1_11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68" name="Google Shape;368;gd698752477_1_110"/>
          <p:cNvSpPr txBox="1"/>
          <p:nvPr>
            <p:ph idx="2" type="body"/>
          </p:nvPr>
        </p:nvSpPr>
        <p:spPr>
          <a:xfrm>
            <a:off x="425450" y="2941200"/>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Clr>
                <a:schemeClr val="dk2"/>
              </a:buClr>
              <a:buSzPts val="1100"/>
              <a:buFont typeface="Arial"/>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69" name="Google Shape;369;gd698752477_1_110"/>
          <p:cNvPicPr preferRelativeResize="0"/>
          <p:nvPr/>
        </p:nvPicPr>
        <p:blipFill rotWithShape="1">
          <a:blip r:embed="rId3">
            <a:alphaModFix/>
          </a:blip>
          <a:srcRect b="42760" l="38427" r="34494" t="50547"/>
          <a:stretch/>
        </p:blipFill>
        <p:spPr>
          <a:xfrm>
            <a:off x="1642108" y="5312542"/>
            <a:ext cx="5831029" cy="722870"/>
          </a:xfrm>
          <a:prstGeom prst="rect">
            <a:avLst/>
          </a:prstGeom>
          <a:noFill/>
          <a:ln>
            <a:noFill/>
          </a:ln>
        </p:spPr>
      </p:pic>
      <p:pic>
        <p:nvPicPr>
          <p:cNvPr id="370" name="Google Shape;370;gd698752477_1_110"/>
          <p:cNvPicPr preferRelativeResize="0"/>
          <p:nvPr/>
        </p:nvPicPr>
        <p:blipFill rotWithShape="1">
          <a:blip r:embed="rId4">
            <a:alphaModFix/>
          </a:blip>
          <a:srcRect b="23333" l="22778" r="57639" t="50000"/>
          <a:stretch/>
        </p:blipFill>
        <p:spPr>
          <a:xfrm>
            <a:off x="876300" y="2250396"/>
            <a:ext cx="3530600" cy="2704289"/>
          </a:xfrm>
          <a:prstGeom prst="rect">
            <a:avLst/>
          </a:prstGeom>
          <a:noFill/>
          <a:ln>
            <a:noFill/>
          </a:ln>
        </p:spPr>
      </p:pic>
      <p:pic>
        <p:nvPicPr>
          <p:cNvPr id="371" name="Google Shape;371;gd698752477_1_110"/>
          <p:cNvPicPr preferRelativeResize="0"/>
          <p:nvPr/>
        </p:nvPicPr>
        <p:blipFill rotWithShape="1">
          <a:blip r:embed="rId4">
            <a:alphaModFix/>
          </a:blip>
          <a:srcRect b="22837" l="45833" r="24444" t="27085"/>
          <a:stretch/>
        </p:blipFill>
        <p:spPr>
          <a:xfrm>
            <a:off x="5041900" y="2314738"/>
            <a:ext cx="2717800" cy="25756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d698752477_1_12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‘2. Managing for success’ focuses on learning how to accurately predict your puppy’s behaviour, problem-solve and adapt to different scenarios</a:t>
            </a:r>
            <a:endParaRPr/>
          </a:p>
        </p:txBody>
      </p:sp>
      <p:sp>
        <p:nvSpPr>
          <p:cNvPr id="378" name="Google Shape;378;gd698752477_1_12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79" name="Google Shape;379;gd698752477_1_120"/>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80" name="Google Shape;380;gd698752477_1_120"/>
          <p:cNvPicPr preferRelativeResize="0"/>
          <p:nvPr/>
        </p:nvPicPr>
        <p:blipFill rotWithShape="1">
          <a:blip r:embed="rId3">
            <a:alphaModFix/>
          </a:blip>
          <a:srcRect b="40517" l="38235" r="33146" t="53046"/>
          <a:stretch/>
        </p:blipFill>
        <p:spPr>
          <a:xfrm>
            <a:off x="1854388" y="5413616"/>
            <a:ext cx="5866544" cy="742084"/>
          </a:xfrm>
          <a:prstGeom prst="rect">
            <a:avLst/>
          </a:prstGeom>
          <a:noFill/>
          <a:ln>
            <a:noFill/>
          </a:ln>
        </p:spPr>
      </p:pic>
      <p:pic>
        <p:nvPicPr>
          <p:cNvPr id="381" name="Google Shape;381;gd698752477_1_120"/>
          <p:cNvPicPr preferRelativeResize="0"/>
          <p:nvPr/>
        </p:nvPicPr>
        <p:blipFill rotWithShape="1">
          <a:blip r:embed="rId4">
            <a:alphaModFix/>
          </a:blip>
          <a:srcRect b="7039" l="19302" r="13610" t="15571"/>
          <a:stretch/>
        </p:blipFill>
        <p:spPr>
          <a:xfrm>
            <a:off x="2070288" y="2212742"/>
            <a:ext cx="4686300" cy="30409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d698752477_1_12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‘3. Teaching foundations’ uses positive reinforcement for desirable behaviour and teaches good habits for future learning </a:t>
            </a:r>
            <a:endParaRPr/>
          </a:p>
        </p:txBody>
      </p:sp>
      <p:sp>
        <p:nvSpPr>
          <p:cNvPr id="388" name="Google Shape;388;gd698752477_1_12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89" name="Google Shape;389;gd698752477_1_129"/>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90" name="Google Shape;390;gd698752477_1_129"/>
          <p:cNvPicPr preferRelativeResize="0"/>
          <p:nvPr/>
        </p:nvPicPr>
        <p:blipFill rotWithShape="1">
          <a:blip r:embed="rId3">
            <a:alphaModFix/>
          </a:blip>
          <a:srcRect b="38362" l="38427" r="34494" t="18889"/>
          <a:stretch/>
        </p:blipFill>
        <p:spPr>
          <a:xfrm>
            <a:off x="2119056" y="1890895"/>
            <a:ext cx="4879359" cy="42633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d698752477_1_13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‘4. Being a partnership’ develops a mutual understanding and how to respond to different situations and people</a:t>
            </a:r>
            <a:endParaRPr/>
          </a:p>
        </p:txBody>
      </p:sp>
      <p:sp>
        <p:nvSpPr>
          <p:cNvPr id="397" name="Google Shape;397;gd698752477_1_13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398" name="Google Shape;398;gd698752477_1_137"/>
          <p:cNvSpPr txBox="1"/>
          <p:nvPr>
            <p:ph idx="2" type="body"/>
          </p:nvPr>
        </p:nvSpPr>
        <p:spPr>
          <a:xfrm>
            <a:off x="425450" y="1977925"/>
            <a:ext cx="8294400" cy="3916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1800"/>
              </a:spcBef>
              <a:spcAft>
                <a:spcPts val="0"/>
              </a:spcAft>
              <a:buSzPts val="1800"/>
              <a:buNone/>
            </a:pPr>
            <a:r>
              <a:t/>
            </a:r>
            <a:endParaRPr b="0" sz="2000"/>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399" name="Google Shape;399;gd698752477_1_137"/>
          <p:cNvPicPr preferRelativeResize="0"/>
          <p:nvPr/>
        </p:nvPicPr>
        <p:blipFill rotWithShape="1">
          <a:blip r:embed="rId3">
            <a:alphaModFix/>
          </a:blip>
          <a:srcRect b="55941" l="37640" r="34158" t="18290"/>
          <a:stretch/>
        </p:blipFill>
        <p:spPr>
          <a:xfrm>
            <a:off x="1071745" y="2068486"/>
            <a:ext cx="6662271" cy="3424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4" name="Shape 404"/>
        <p:cNvGrpSpPr/>
        <p:nvPr/>
      </p:nvGrpSpPr>
      <p:grpSpPr>
        <a:xfrm>
          <a:off x="0" y="0"/>
          <a:ext cx="0" cy="0"/>
          <a:chOff x="0" y="0"/>
          <a:chExt cx="0" cy="0"/>
        </a:xfrm>
      </p:grpSpPr>
      <p:sp>
        <p:nvSpPr>
          <p:cNvPr id="405" name="Google Shape;405;gd698752477_1_152"/>
          <p:cNvSpPr txBox="1"/>
          <p:nvPr>
            <p:ph idx="1" type="body"/>
          </p:nvPr>
        </p:nvSpPr>
        <p:spPr>
          <a:xfrm>
            <a:off x="425450" y="295199"/>
            <a:ext cx="8294400" cy="936000"/>
          </a:xfrm>
          <a:prstGeom prst="rect">
            <a:avLst/>
          </a:prstGeom>
          <a:noFill/>
          <a:ln>
            <a:noFill/>
          </a:ln>
        </p:spPr>
        <p:txBody>
          <a:bodyPr anchorCtr="0" anchor="t" bIns="0" lIns="0" spcFirstLastPara="1" rIns="0" wrap="square" tIns="0">
            <a:normAutofit/>
          </a:bodyPr>
          <a:lstStyle/>
          <a:p>
            <a:pPr indent="-228600" lvl="0" marL="457200" rtl="0" algn="l">
              <a:lnSpc>
                <a:spcPct val="90000"/>
              </a:lnSpc>
              <a:spcBef>
                <a:spcPts val="0"/>
              </a:spcBef>
              <a:spcAft>
                <a:spcPts val="0"/>
              </a:spcAft>
              <a:buClr>
                <a:schemeClr val="dk1"/>
              </a:buClr>
              <a:buSzPts val="3200"/>
              <a:buNone/>
            </a:pPr>
            <a:r>
              <a:rPr lang="en-GB"/>
              <a:t>What does Kallidus look like for me?</a:t>
            </a:r>
            <a:endParaRPr/>
          </a:p>
        </p:txBody>
      </p:sp>
      <p:sp>
        <p:nvSpPr>
          <p:cNvPr id="406" name="Google Shape;406;gd698752477_1_152"/>
          <p:cNvSpPr txBox="1"/>
          <p:nvPr>
            <p:ph idx="12" type="sldNum"/>
          </p:nvPr>
        </p:nvSpPr>
        <p:spPr>
          <a:xfrm>
            <a:off x="8432800" y="6416675"/>
            <a:ext cx="287338" cy="15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rgbClr val="002C5C"/>
                </a:solidFill>
                <a:latin typeface="Trebuchet MS"/>
                <a:ea typeface="Trebuchet MS"/>
                <a:cs typeface="Trebuchet MS"/>
                <a:sym typeface="Trebuchet MS"/>
              </a:rPr>
              <a:t>‹#›</a:t>
            </a:fld>
            <a:endParaRPr b="0" i="0" sz="800" u="none" cap="none" strike="noStrike">
              <a:solidFill>
                <a:srgbClr val="002C5C"/>
              </a:solidFill>
              <a:latin typeface="Trebuchet MS"/>
              <a:ea typeface="Trebuchet MS"/>
              <a:cs typeface="Trebuchet MS"/>
              <a:sym typeface="Trebuchet MS"/>
            </a:endParaRPr>
          </a:p>
        </p:txBody>
      </p:sp>
      <p:pic>
        <p:nvPicPr>
          <p:cNvPr descr="Graphical user interface, text, application&#10;&#10;Description automatically generated" id="407" name="Google Shape;407;gd698752477_1_152"/>
          <p:cNvPicPr preferRelativeResize="0"/>
          <p:nvPr/>
        </p:nvPicPr>
        <p:blipFill rotWithShape="1">
          <a:blip r:embed="rId3">
            <a:alphaModFix/>
          </a:blip>
          <a:srcRect b="0" l="0" r="0" t="0"/>
          <a:stretch/>
        </p:blipFill>
        <p:spPr>
          <a:xfrm>
            <a:off x="1503873" y="840617"/>
            <a:ext cx="6150633" cy="4932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d698752477_1_159"/>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Ultimately, PREP builds upon how we currently raise our puppies to better prepare them for guide dog training and partnerships </a:t>
            </a:r>
            <a:endParaRPr/>
          </a:p>
        </p:txBody>
      </p:sp>
      <p:sp>
        <p:nvSpPr>
          <p:cNvPr id="414" name="Google Shape;414;gd698752477_1_159"/>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
        <p:nvSpPr>
          <p:cNvPr id="415" name="Google Shape;415;gd698752477_1_159"/>
          <p:cNvSpPr txBox="1"/>
          <p:nvPr>
            <p:ph idx="2" type="body"/>
          </p:nvPr>
        </p:nvSpPr>
        <p:spPr>
          <a:xfrm>
            <a:off x="425450" y="2238925"/>
            <a:ext cx="8294400" cy="3916800"/>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1800"/>
              </a:spcBef>
              <a:spcAft>
                <a:spcPts val="0"/>
              </a:spcAft>
              <a:buSzPts val="2000"/>
              <a:buChar char="●"/>
            </a:pPr>
            <a:r>
              <a:rPr b="0" lang="en-GB" sz="2000"/>
              <a:t>More resources and guidance available to puppy raiser</a:t>
            </a:r>
            <a:endParaRPr/>
          </a:p>
          <a:p>
            <a:pPr indent="-355600" lvl="0" marL="457200" rtl="0" algn="l">
              <a:lnSpc>
                <a:spcPct val="100000"/>
              </a:lnSpc>
              <a:spcBef>
                <a:spcPts val="1800"/>
              </a:spcBef>
              <a:spcAft>
                <a:spcPts val="0"/>
              </a:spcAft>
              <a:buSzPts val="2000"/>
              <a:buChar char="●"/>
            </a:pPr>
            <a:r>
              <a:rPr b="0" lang="en-GB" sz="2000"/>
              <a:t>A puppy and person-centred approach</a:t>
            </a:r>
            <a:endParaRPr/>
          </a:p>
          <a:p>
            <a:pPr indent="-355600" lvl="0" marL="457200" rtl="0" algn="l">
              <a:lnSpc>
                <a:spcPct val="100000"/>
              </a:lnSpc>
              <a:spcBef>
                <a:spcPts val="1800"/>
              </a:spcBef>
              <a:spcAft>
                <a:spcPts val="0"/>
              </a:spcAft>
              <a:buSzPts val="2000"/>
              <a:buChar char="●"/>
            </a:pPr>
            <a:r>
              <a:rPr b="0" lang="en-GB" sz="2000"/>
              <a:t>Meets the needs of our guide dog partners</a:t>
            </a:r>
            <a:endParaRPr/>
          </a:p>
          <a:p>
            <a:pPr indent="-355600" lvl="0" marL="457200" rtl="0" algn="l">
              <a:lnSpc>
                <a:spcPct val="100000"/>
              </a:lnSpc>
              <a:spcBef>
                <a:spcPts val="1800"/>
              </a:spcBef>
              <a:spcAft>
                <a:spcPts val="0"/>
              </a:spcAft>
              <a:buSzPts val="2000"/>
              <a:buChar char="●"/>
            </a:pPr>
            <a:r>
              <a:rPr b="0" lang="en-GB" sz="2000"/>
              <a:t>Improves the supply chain process</a:t>
            </a:r>
            <a:endParaRPr b="0" sz="2000"/>
          </a:p>
          <a:p>
            <a:pPr indent="-355600" lvl="0" marL="457200" rtl="0" algn="l">
              <a:lnSpc>
                <a:spcPct val="100000"/>
              </a:lnSpc>
              <a:spcBef>
                <a:spcPts val="1800"/>
              </a:spcBef>
              <a:spcAft>
                <a:spcPts val="0"/>
              </a:spcAft>
              <a:buSzPts val="2000"/>
              <a:buChar char="●"/>
            </a:pPr>
            <a:r>
              <a:rPr b="0" lang="en-GB" sz="2000"/>
              <a:t>Aligns with Standardised Training for Excellent Partnerships (STEP) and incorporates the needs of Buddy and Companion Dog services within the programme. </a:t>
            </a:r>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Before we move onto the other updates, here’s some of the reasons why our volunteers support us </a:t>
            </a:r>
            <a:endParaRPr/>
          </a:p>
          <a:p>
            <a:pPr indent="0" lvl="0" marL="0" rtl="0" algn="l">
              <a:lnSpc>
                <a:spcPct val="90000"/>
              </a:lnSpc>
              <a:spcBef>
                <a:spcPts val="0"/>
              </a:spcBef>
              <a:spcAft>
                <a:spcPts val="0"/>
              </a:spcAft>
              <a:buSzPts val="3200"/>
              <a:buNone/>
            </a:pPr>
            <a:r>
              <a:t/>
            </a:r>
            <a:endParaRPr/>
          </a:p>
          <a:p>
            <a:pPr indent="0" lvl="0" marL="0" rtl="0" algn="l">
              <a:lnSpc>
                <a:spcPct val="90000"/>
              </a:lnSpc>
              <a:spcBef>
                <a:spcPts val="0"/>
              </a:spcBef>
              <a:spcAft>
                <a:spcPts val="0"/>
              </a:spcAft>
              <a:buSzPts val="3200"/>
              <a:buNone/>
            </a:pPr>
            <a:r>
              <a:t/>
            </a:r>
            <a:endParaRPr>
              <a:solidFill>
                <a:srgbClr val="FF0000"/>
              </a:solidFill>
            </a:endParaRPr>
          </a:p>
        </p:txBody>
      </p:sp>
      <p:sp>
        <p:nvSpPr>
          <p:cNvPr id="200" name="Google Shape;200;p3"/>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rgbClr val="002C5C"/>
                </a:solidFill>
                <a:latin typeface="Trebuchet MS"/>
                <a:ea typeface="Trebuchet MS"/>
                <a:cs typeface="Trebuchet MS"/>
                <a:sym typeface="Trebuchet MS"/>
              </a:rPr>
              <a:t>‹#›</a:t>
            </a:fld>
            <a:endParaRPr b="0" i="0" sz="800" u="none" cap="none" strike="noStrike">
              <a:solidFill>
                <a:srgbClr val="002C5C"/>
              </a:solidFill>
              <a:latin typeface="Trebuchet MS"/>
              <a:ea typeface="Trebuchet MS"/>
              <a:cs typeface="Trebuchet MS"/>
              <a:sym typeface="Trebuchet MS"/>
            </a:endParaRPr>
          </a:p>
        </p:txBody>
      </p:sp>
      <p:pic>
        <p:nvPicPr>
          <p:cNvPr id="201" name="Google Shape;201;p3" title="Why I Volunteer (accessible)">
            <a:hlinkClick r:id="rId3"/>
          </p:cNvPr>
          <p:cNvPicPr preferRelativeResize="0"/>
          <p:nvPr/>
        </p:nvPicPr>
        <p:blipFill rotWithShape="1">
          <a:blip r:embed="rId4">
            <a:alphaModFix/>
          </a:blip>
          <a:srcRect b="0" l="0" r="0" t="0"/>
          <a:stretch/>
        </p:blipFill>
        <p:spPr>
          <a:xfrm>
            <a:off x="1843450" y="1803150"/>
            <a:ext cx="5457100" cy="409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20" name="Shape 420"/>
        <p:cNvGrpSpPr/>
        <p:nvPr/>
      </p:nvGrpSpPr>
      <p:grpSpPr>
        <a:xfrm>
          <a:off x="0" y="0"/>
          <a:ext cx="0" cy="0"/>
          <a:chOff x="0" y="0"/>
          <a:chExt cx="0" cy="0"/>
        </a:xfrm>
      </p:grpSpPr>
      <p:sp>
        <p:nvSpPr>
          <p:cNvPr id="421" name="Google Shape;421;gd698752477_1_166"/>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So, what can Puppy Raisers expect next? </a:t>
            </a:r>
            <a:endParaRPr/>
          </a:p>
        </p:txBody>
      </p:sp>
      <p:sp>
        <p:nvSpPr>
          <p:cNvPr id="422" name="Google Shape;422;gd698752477_1_166"/>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GB" sz="800" u="none" cap="none" strike="noStrike">
                <a:solidFill>
                  <a:srgbClr val="002C5C"/>
                </a:solidFill>
                <a:latin typeface="Trebuchet MS"/>
                <a:ea typeface="Trebuchet MS"/>
                <a:cs typeface="Trebuchet MS"/>
                <a:sym typeface="Trebuchet MS"/>
              </a:rPr>
              <a:t>‹#›</a:t>
            </a:fld>
            <a:endParaRPr b="0" i="0" sz="800" u="none" cap="none" strike="noStrike">
              <a:solidFill>
                <a:srgbClr val="002C5C"/>
              </a:solidFill>
              <a:latin typeface="Trebuchet MS"/>
              <a:ea typeface="Trebuchet MS"/>
              <a:cs typeface="Trebuchet MS"/>
              <a:sym typeface="Trebuchet MS"/>
            </a:endParaRPr>
          </a:p>
        </p:txBody>
      </p:sp>
      <p:sp>
        <p:nvSpPr>
          <p:cNvPr id="423" name="Google Shape;423;gd698752477_1_166"/>
          <p:cNvSpPr txBox="1"/>
          <p:nvPr>
            <p:ph idx="2" type="body"/>
          </p:nvPr>
        </p:nvSpPr>
        <p:spPr>
          <a:xfrm>
            <a:off x="425450" y="1284547"/>
            <a:ext cx="5289015" cy="4610328"/>
          </a:xfrm>
          <a:prstGeom prst="rect">
            <a:avLst/>
          </a:prstGeom>
          <a:noFill/>
          <a:ln>
            <a:noFill/>
          </a:ln>
        </p:spPr>
        <p:txBody>
          <a:bodyPr anchorCtr="0" anchor="t" bIns="0" lIns="0" spcFirstLastPara="1" rIns="0" wrap="square" tIns="0">
            <a:noAutofit/>
          </a:bodyPr>
          <a:lstStyle/>
          <a:p>
            <a:pPr indent="-355600" lvl="0" marL="457200" rtl="0" algn="l">
              <a:lnSpc>
                <a:spcPct val="90000"/>
              </a:lnSpc>
              <a:spcBef>
                <a:spcPts val="0"/>
              </a:spcBef>
              <a:spcAft>
                <a:spcPts val="0"/>
              </a:spcAft>
              <a:buSzPts val="2000"/>
              <a:buChar char="●"/>
            </a:pPr>
            <a:r>
              <a:rPr b="0" lang="en-GB" sz="2000"/>
              <a:t>For puppy raisers with a puppy- gradual introduction and ongoing support to PREP content.</a:t>
            </a:r>
            <a:endParaRPr/>
          </a:p>
          <a:p>
            <a:pPr indent="-228600" lvl="0" marL="457200" rtl="0" algn="l">
              <a:lnSpc>
                <a:spcPct val="90000"/>
              </a:lnSpc>
              <a:spcBef>
                <a:spcPts val="0"/>
              </a:spcBef>
              <a:spcAft>
                <a:spcPts val="0"/>
              </a:spcAft>
              <a:buSzPts val="2000"/>
              <a:buNone/>
            </a:pPr>
            <a:r>
              <a:t/>
            </a:r>
            <a:endParaRPr b="0" sz="2000"/>
          </a:p>
          <a:p>
            <a:pPr indent="-355600" lvl="0" marL="457200" rtl="0" algn="l">
              <a:lnSpc>
                <a:spcPct val="90000"/>
              </a:lnSpc>
              <a:spcBef>
                <a:spcPts val="0"/>
              </a:spcBef>
              <a:spcAft>
                <a:spcPts val="0"/>
              </a:spcAft>
              <a:buSzPts val="2000"/>
              <a:buChar char="●"/>
            </a:pPr>
            <a:r>
              <a:rPr b="0" lang="en-GB" sz="2000"/>
              <a:t>From July 1st PREP resources on preparing for and in early days of having a puppy</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From August online PREP foundation course</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 access to Raising your puppy guidance </a:t>
            </a:r>
            <a:endParaRPr/>
          </a:p>
          <a:p>
            <a:pPr indent="-228600" lvl="0" marL="457200" rtl="0" algn="l">
              <a:lnSpc>
                <a:spcPct val="90000"/>
              </a:lnSpc>
              <a:spcBef>
                <a:spcPts val="0"/>
              </a:spcBef>
              <a:spcAft>
                <a:spcPts val="0"/>
              </a:spcAft>
              <a:buSzPts val="1800"/>
              <a:buNone/>
            </a:pPr>
            <a:r>
              <a:t/>
            </a:r>
            <a:endParaRPr b="0" sz="2000"/>
          </a:p>
          <a:p>
            <a:pPr indent="-355600" lvl="0" marL="457200" rtl="0" algn="l">
              <a:lnSpc>
                <a:spcPct val="90000"/>
              </a:lnSpc>
              <a:spcBef>
                <a:spcPts val="0"/>
              </a:spcBef>
              <a:spcAft>
                <a:spcPts val="0"/>
              </a:spcAft>
              <a:buSzPts val="2000"/>
              <a:buChar char="●"/>
            </a:pPr>
            <a:r>
              <a:rPr b="0" lang="en-GB" sz="2000"/>
              <a:t>Late 2021/Early 2022 Updated puppy classes</a:t>
            </a:r>
            <a:endParaRPr b="0" sz="2200">
              <a:solidFill>
                <a:srgbClr val="002C5C"/>
              </a:solidFill>
            </a:endParaRPr>
          </a:p>
          <a:p>
            <a:pPr indent="0" lvl="0" marL="0" rtl="0" algn="l">
              <a:lnSpc>
                <a:spcPct val="100000"/>
              </a:lnSpc>
              <a:spcBef>
                <a:spcPts val="0"/>
              </a:spcBef>
              <a:spcAft>
                <a:spcPts val="0"/>
              </a:spcAft>
              <a:buSzPts val="1800"/>
              <a:buNone/>
            </a:pPr>
            <a:r>
              <a:t/>
            </a:r>
            <a:endParaRPr b="0" sz="2200">
              <a:highlight>
                <a:schemeClr val="lt1"/>
              </a:highlight>
            </a:endParaRPr>
          </a:p>
          <a:p>
            <a:pPr indent="0" lvl="0" marL="457200" rtl="0" algn="l">
              <a:lnSpc>
                <a:spcPct val="100000"/>
              </a:lnSpc>
              <a:spcBef>
                <a:spcPts val="0"/>
              </a:spcBef>
              <a:spcAft>
                <a:spcPts val="0"/>
              </a:spcAft>
              <a:buSzPts val="1800"/>
              <a:buNone/>
            </a:pPr>
            <a:r>
              <a:t/>
            </a:r>
            <a:endParaRPr b="0" sz="2200">
              <a:highlight>
                <a:schemeClr val="lt1"/>
              </a:highlight>
            </a:endParaRPr>
          </a:p>
          <a:p>
            <a:pPr indent="0" lvl="0" marL="0" rtl="0" algn="l">
              <a:lnSpc>
                <a:spcPct val="115000"/>
              </a:lnSpc>
              <a:spcBef>
                <a:spcPts val="1200"/>
              </a:spcBef>
              <a:spcAft>
                <a:spcPts val="0"/>
              </a:spcAft>
              <a:buSzPts val="1800"/>
              <a:buNone/>
            </a:pPr>
            <a:r>
              <a:t/>
            </a:r>
            <a:endParaRPr b="0" sz="2000">
              <a:solidFill>
                <a:srgbClr val="201F1E"/>
              </a:solidFill>
              <a:highlight>
                <a:srgbClr val="FFFFFF"/>
              </a:highlight>
            </a:endParaRPr>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SzPts val="1800"/>
              <a:buNone/>
            </a:pPr>
            <a:r>
              <a:t/>
            </a:r>
            <a:endParaRPr b="0" sz="2000"/>
          </a:p>
          <a:p>
            <a:pPr indent="0" lvl="0" marL="0" rtl="0" algn="l">
              <a:lnSpc>
                <a:spcPct val="100000"/>
              </a:lnSpc>
              <a:spcBef>
                <a:spcPts val="0"/>
              </a:spcBef>
              <a:spcAft>
                <a:spcPts val="0"/>
              </a:spcAft>
              <a:buClr>
                <a:schemeClr val="dk2"/>
              </a:buClr>
              <a:buSzPts val="1800"/>
              <a:buFont typeface="Arial"/>
              <a:buNone/>
            </a:pPr>
            <a:r>
              <a:t/>
            </a:r>
            <a:endParaRPr b="0"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p:txBody>
      </p:sp>
      <p:pic>
        <p:nvPicPr>
          <p:cNvPr id="424" name="Google Shape;424;gd698752477_1_166"/>
          <p:cNvPicPr preferRelativeResize="0"/>
          <p:nvPr/>
        </p:nvPicPr>
        <p:blipFill rotWithShape="1">
          <a:blip r:embed="rId3">
            <a:alphaModFix/>
          </a:blip>
          <a:srcRect b="5684" l="33858" r="35141" t="19121"/>
          <a:stretch/>
        </p:blipFill>
        <p:spPr>
          <a:xfrm>
            <a:off x="7303900" y="1288150"/>
            <a:ext cx="1573027" cy="2146200"/>
          </a:xfrm>
          <a:prstGeom prst="rect">
            <a:avLst/>
          </a:prstGeom>
          <a:noFill/>
          <a:ln>
            <a:noFill/>
          </a:ln>
        </p:spPr>
      </p:pic>
      <p:pic>
        <p:nvPicPr>
          <p:cNvPr id="425" name="Google Shape;425;gd698752477_1_166"/>
          <p:cNvPicPr preferRelativeResize="0"/>
          <p:nvPr/>
        </p:nvPicPr>
        <p:blipFill rotWithShape="1">
          <a:blip r:embed="rId4">
            <a:alphaModFix/>
          </a:blip>
          <a:srcRect b="15717" l="33936" r="35428" t="18657"/>
          <a:stretch/>
        </p:blipFill>
        <p:spPr>
          <a:xfrm>
            <a:off x="7303899" y="3816275"/>
            <a:ext cx="1573027" cy="1895562"/>
          </a:xfrm>
          <a:prstGeom prst="rect">
            <a:avLst/>
          </a:prstGeom>
          <a:noFill/>
          <a:ln>
            <a:noFill/>
          </a:ln>
        </p:spPr>
      </p:pic>
      <p:pic>
        <p:nvPicPr>
          <p:cNvPr id="426" name="Google Shape;426;gd698752477_1_166"/>
          <p:cNvPicPr preferRelativeResize="0"/>
          <p:nvPr/>
        </p:nvPicPr>
        <p:blipFill rotWithShape="1">
          <a:blip r:embed="rId5">
            <a:alphaModFix/>
          </a:blip>
          <a:srcRect b="5657" l="34091" r="36425" t="19144"/>
          <a:stretch/>
        </p:blipFill>
        <p:spPr>
          <a:xfrm>
            <a:off x="5701478" y="2743175"/>
            <a:ext cx="1495747" cy="2146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d698752477_1_176"/>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Comments and questions</a:t>
            </a:r>
            <a:endParaRPr/>
          </a:p>
          <a:p>
            <a:pPr indent="0" lvl="0" marL="0" rtl="0" algn="l">
              <a:lnSpc>
                <a:spcPct val="90000"/>
              </a:lnSpc>
              <a:spcBef>
                <a:spcPts val="0"/>
              </a:spcBef>
              <a:spcAft>
                <a:spcPts val="0"/>
              </a:spcAft>
              <a:buSzPts val="3200"/>
              <a:buNone/>
            </a:pPr>
            <a:r>
              <a:t/>
            </a:r>
            <a:endParaRPr>
              <a:solidFill>
                <a:schemeClr val="accent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d698752477_1_18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solidFill>
                  <a:schemeClr val="accent1"/>
                </a:solidFill>
              </a:rPr>
              <a:t>Thank you for joining us today!</a:t>
            </a:r>
            <a:endParaRPr>
              <a:solidFill>
                <a:schemeClr val="accent1"/>
              </a:solidFill>
            </a:endParaRPr>
          </a:p>
        </p:txBody>
      </p:sp>
      <p:sp>
        <p:nvSpPr>
          <p:cNvPr id="439" name="Google Shape;439;gd698752477_1_188"/>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800"/>
              </a:spcBef>
              <a:spcAft>
                <a:spcPts val="0"/>
              </a:spcAft>
              <a:buClr>
                <a:schemeClr val="dk2"/>
              </a:buClr>
              <a:buSzPts val="1800"/>
              <a:buFont typeface="Arial"/>
              <a:buNone/>
            </a:pPr>
            <a:r>
              <a:rPr lang="en-GB" sz="2200"/>
              <a:t>Details of your next regional round-up event will be published on the Volunteer Information Point and in The Guide e-newsletter.</a:t>
            </a:r>
            <a:endParaRPr sz="2200"/>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t/>
            </a:r>
            <a:endParaRPr/>
          </a:p>
          <a:p>
            <a:pPr indent="0" lvl="0" marL="0" rtl="0" algn="l">
              <a:lnSpc>
                <a:spcPct val="100000"/>
              </a:lnSpc>
              <a:spcBef>
                <a:spcPts val="1800"/>
              </a:spcBef>
              <a:spcAft>
                <a:spcPts val="0"/>
              </a:spcAft>
              <a:buSzPts val="1800"/>
              <a:buNone/>
            </a:pPr>
            <a:r>
              <a:rPr lang="en-GB"/>
              <a:t>Document Ends.</a:t>
            </a:r>
            <a:endParaRPr/>
          </a:p>
        </p:txBody>
      </p:sp>
      <p:sp>
        <p:nvSpPr>
          <p:cNvPr id="440" name="Google Shape;440;gd698752477_1_18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en-GB" sz="4000"/>
              <a:t>COVID-19 roadmap activities update</a:t>
            </a:r>
            <a:endParaRPr sz="4000"/>
          </a:p>
          <a:p>
            <a:pPr indent="0" lvl="0" marL="89999" rtl="0" algn="l">
              <a:lnSpc>
                <a:spcPct val="90000"/>
              </a:lnSpc>
              <a:spcBef>
                <a:spcPts val="0"/>
              </a:spcBef>
              <a:spcAft>
                <a:spcPts val="0"/>
              </a:spcAft>
              <a:buClr>
                <a:schemeClr val="lt1"/>
              </a:buClr>
              <a:buSzPts val="3200"/>
              <a:buNone/>
            </a:pPr>
            <a:r>
              <a:t/>
            </a:r>
            <a:endParaRPr sz="4000"/>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a45634c2cd_0_157"/>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We have adapted our ways of working to minimalise the impact of COVID-19 upon our operations, services and volunteering </a:t>
            </a:r>
            <a:endParaRPr/>
          </a:p>
        </p:txBody>
      </p:sp>
      <p:sp>
        <p:nvSpPr>
          <p:cNvPr id="214" name="Google Shape;214;ga45634c2cd_0_157"/>
          <p:cNvSpPr txBox="1"/>
          <p:nvPr>
            <p:ph idx="2" type="body"/>
          </p:nvPr>
        </p:nvSpPr>
        <p:spPr>
          <a:xfrm>
            <a:off x="424800" y="1307968"/>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368300" lvl="0" marL="457200" rtl="0" algn="l">
              <a:lnSpc>
                <a:spcPct val="115000"/>
              </a:lnSpc>
              <a:spcBef>
                <a:spcPts val="0"/>
              </a:spcBef>
              <a:spcAft>
                <a:spcPts val="0"/>
              </a:spcAft>
              <a:buSzPts val="2200"/>
              <a:buFont typeface="Arial"/>
              <a:buChar char="•"/>
            </a:pPr>
            <a:r>
              <a:rPr b="0" lang="en-GB" sz="2200"/>
              <a:t>Furloughed staff and remote working</a:t>
            </a:r>
            <a:endParaRPr b="0" sz="2200"/>
          </a:p>
          <a:p>
            <a:pPr indent="-368300" lvl="0" marL="457200" rtl="0" algn="l">
              <a:lnSpc>
                <a:spcPct val="115000"/>
              </a:lnSpc>
              <a:spcBef>
                <a:spcPts val="0"/>
              </a:spcBef>
              <a:spcAft>
                <a:spcPts val="0"/>
              </a:spcAft>
              <a:buSzPts val="2200"/>
              <a:buFont typeface="Arial"/>
              <a:buChar char="•"/>
            </a:pPr>
            <a:r>
              <a:rPr b="0" lang="en-GB" sz="2200"/>
              <a:t>Volunteer roles and activities were paused or adapted</a:t>
            </a:r>
            <a:endParaRPr b="0" sz="2200"/>
          </a:p>
          <a:p>
            <a:pPr indent="-368300" lvl="0" marL="457200" rtl="0" algn="l">
              <a:lnSpc>
                <a:spcPct val="115000"/>
              </a:lnSpc>
              <a:spcBef>
                <a:spcPts val="0"/>
              </a:spcBef>
              <a:spcAft>
                <a:spcPts val="0"/>
              </a:spcAft>
              <a:buSzPts val="2200"/>
              <a:buFont typeface="Arial"/>
              <a:buChar char="•"/>
            </a:pPr>
            <a:r>
              <a:rPr b="0" lang="en-GB" sz="2200"/>
              <a:t>Breeding programme </a:t>
            </a:r>
            <a:endParaRPr/>
          </a:p>
          <a:p>
            <a:pPr indent="-368300" lvl="0" marL="457200" rtl="0" algn="l">
              <a:lnSpc>
                <a:spcPct val="115000"/>
              </a:lnSpc>
              <a:spcBef>
                <a:spcPts val="0"/>
              </a:spcBef>
              <a:spcAft>
                <a:spcPts val="0"/>
              </a:spcAft>
              <a:buSzPts val="2200"/>
              <a:buFont typeface="Arial"/>
              <a:buChar char="•"/>
            </a:pPr>
            <a:r>
              <a:rPr b="0" lang="en-GB" sz="2200"/>
              <a:t>Guide dog training</a:t>
            </a:r>
            <a:endParaRPr/>
          </a:p>
          <a:p>
            <a:pPr indent="-368300" lvl="0" marL="457200" rtl="0" algn="l">
              <a:lnSpc>
                <a:spcPct val="115000"/>
              </a:lnSpc>
              <a:spcBef>
                <a:spcPts val="0"/>
              </a:spcBef>
              <a:spcAft>
                <a:spcPts val="0"/>
              </a:spcAft>
              <a:buSzPts val="2200"/>
              <a:buFont typeface="Arial"/>
              <a:buChar char="•"/>
            </a:pPr>
            <a:r>
              <a:rPr b="0" lang="en-GB" sz="2200"/>
              <a:t>Keeping in touch calls with My Sighted Guide partners &amp; waitlist GD</a:t>
            </a:r>
            <a:endParaRPr/>
          </a:p>
          <a:p>
            <a:pPr indent="-368300" lvl="0" marL="457200" rtl="0" algn="l">
              <a:lnSpc>
                <a:spcPct val="115000"/>
              </a:lnSpc>
              <a:spcBef>
                <a:spcPts val="0"/>
              </a:spcBef>
              <a:spcAft>
                <a:spcPts val="0"/>
              </a:spcAft>
              <a:buSzPts val="2200"/>
              <a:buFont typeface="Arial"/>
              <a:buChar char="•"/>
            </a:pPr>
            <a:r>
              <a:rPr b="0" lang="en-GB" sz="2200"/>
              <a:t>Set up COVID-19 information line, now called Guide Line</a:t>
            </a:r>
            <a:endParaRPr b="0" sz="2200">
              <a:solidFill>
                <a:srgbClr val="FF0000"/>
              </a:solidFill>
            </a:endParaRPr>
          </a:p>
          <a:p>
            <a:pPr indent="-368300" lvl="0" marL="457200" rtl="0" algn="l">
              <a:lnSpc>
                <a:spcPct val="115000"/>
              </a:lnSpc>
              <a:spcBef>
                <a:spcPts val="0"/>
              </a:spcBef>
              <a:spcAft>
                <a:spcPts val="0"/>
              </a:spcAft>
              <a:buSzPts val="2200"/>
              <a:buFont typeface="Arial"/>
              <a:buChar char="•"/>
            </a:pPr>
            <a:r>
              <a:rPr b="0" lang="en-GB" sz="2200"/>
              <a:t>Virtual volunteer support</a:t>
            </a:r>
            <a:endParaRPr/>
          </a:p>
          <a:p>
            <a:pPr indent="-368300" lvl="0" marL="457200" rtl="0" algn="l">
              <a:lnSpc>
                <a:spcPct val="115000"/>
              </a:lnSpc>
              <a:spcBef>
                <a:spcPts val="0"/>
              </a:spcBef>
              <a:spcAft>
                <a:spcPts val="0"/>
              </a:spcAft>
              <a:buSzPts val="2200"/>
              <a:buFont typeface="Arial"/>
              <a:buChar char="•"/>
            </a:pPr>
            <a:r>
              <a:rPr b="0" lang="en-GB" sz="2200"/>
              <a:t>Investing in technical staff</a:t>
            </a:r>
            <a:endParaRPr/>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15" name="Google Shape;215;ga45634c2cd_0_157"/>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d31f11aa61_0_0"/>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As restrictions continue to ease, we’ll gradually reopen sites and restart our services and volunteering </a:t>
            </a:r>
            <a:endParaRPr/>
          </a:p>
        </p:txBody>
      </p:sp>
      <p:sp>
        <p:nvSpPr>
          <p:cNvPr id="222" name="Google Shape;222;gd31f11aa61_0_0"/>
          <p:cNvSpPr txBox="1"/>
          <p:nvPr>
            <p:ph idx="2" type="body"/>
          </p:nvPr>
        </p:nvSpPr>
        <p:spPr>
          <a:xfrm>
            <a:off x="309363" y="1146600"/>
            <a:ext cx="8294400" cy="4564800"/>
          </a:xfrm>
          <a:prstGeom prst="rect">
            <a:avLst/>
          </a:prstGeom>
          <a:noFill/>
          <a:ln>
            <a:noFill/>
          </a:ln>
        </p:spPr>
        <p:txBody>
          <a:bodyPr anchorCtr="0" anchor="t" bIns="0" lIns="0" spcFirstLastPara="1" rIns="0" wrap="square" tIns="0">
            <a:noAutofit/>
          </a:bodyPr>
          <a:lstStyle/>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88900" rtl="0" algn="l">
              <a:lnSpc>
                <a:spcPct val="115000"/>
              </a:lnSpc>
              <a:spcBef>
                <a:spcPts val="0"/>
              </a:spcBef>
              <a:spcAft>
                <a:spcPts val="0"/>
              </a:spcAft>
              <a:buSzPts val="2200"/>
              <a:buNone/>
            </a:pPr>
            <a:r>
              <a:rPr b="0" lang="en-GB" sz="2200">
                <a:solidFill>
                  <a:srgbClr val="002C5C"/>
                </a:solidFill>
                <a:highlight>
                  <a:srgbClr val="FFFFFF"/>
                </a:highlight>
              </a:rPr>
              <a:t>Our intention to recommence all services and volunteering starting from mid-June, in a staged way, based on government guidelines</a:t>
            </a:r>
            <a:endParaRPr/>
          </a:p>
          <a:p>
            <a:pPr indent="0" lvl="0" marL="88900" rtl="0" algn="l">
              <a:lnSpc>
                <a:spcPct val="115000"/>
              </a:lnSpc>
              <a:spcBef>
                <a:spcPts val="0"/>
              </a:spcBef>
              <a:spcAft>
                <a:spcPts val="0"/>
              </a:spcAft>
              <a:buSzPts val="2200"/>
              <a:buNone/>
            </a:pPr>
            <a:r>
              <a:t/>
            </a:r>
            <a:endParaRPr b="0" sz="2200">
              <a:highlight>
                <a:srgbClr val="FFFF00"/>
              </a:highlight>
            </a:endParaRPr>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23" name="Google Shape;223;gd31f11aa61_0_0"/>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a45634c2cd_0_152"/>
          <p:cNvSpPr txBox="1"/>
          <p:nvPr>
            <p:ph idx="1" type="body"/>
          </p:nvPr>
        </p:nvSpPr>
        <p:spPr>
          <a:xfrm>
            <a:off x="424799" y="1327150"/>
            <a:ext cx="4147200" cy="4570200"/>
          </a:xfrm>
          <a:prstGeom prst="rect">
            <a:avLst/>
          </a:prstGeom>
          <a:noFill/>
          <a:ln>
            <a:noFill/>
          </a:ln>
        </p:spPr>
        <p:txBody>
          <a:bodyPr anchorCtr="0" anchor="t" bIns="0" lIns="0" spcFirstLastPara="1" rIns="0" wrap="square" tIns="0">
            <a:noAutofit/>
          </a:bodyPr>
          <a:lstStyle/>
          <a:p>
            <a:pPr indent="0" lvl="0" marL="89999" rtl="0" algn="l">
              <a:lnSpc>
                <a:spcPct val="90000"/>
              </a:lnSpc>
              <a:spcBef>
                <a:spcPts val="0"/>
              </a:spcBef>
              <a:spcAft>
                <a:spcPts val="0"/>
              </a:spcAft>
              <a:buClr>
                <a:schemeClr val="lt1"/>
              </a:buClr>
              <a:buSzPts val="3200"/>
              <a:buNone/>
            </a:pPr>
            <a:r>
              <a:rPr lang="en-GB" sz="4000"/>
              <a:t>Our 90th anniversary  </a:t>
            </a:r>
            <a:endParaRPr/>
          </a:p>
          <a:p>
            <a:pPr indent="0" lvl="0" marL="0" rtl="0" algn="l">
              <a:lnSpc>
                <a:spcPct val="90000"/>
              </a:lnSpc>
              <a:spcBef>
                <a:spcPts val="0"/>
              </a:spcBef>
              <a:spcAft>
                <a:spcPts val="0"/>
              </a:spcAft>
              <a:buSzPts val="3200"/>
              <a:buNone/>
            </a:pPr>
            <a:r>
              <a:t/>
            </a:r>
            <a:endParaRPr>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d31f11aa61_0_28"/>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Last month, we kicked off our 90th anniversary with a film about a Puppy Raiser and their puppy ‘Flash’ </a:t>
            </a:r>
            <a:endParaRPr/>
          </a:p>
        </p:txBody>
      </p:sp>
      <p:sp>
        <p:nvSpPr>
          <p:cNvPr id="236" name="Google Shape;236;gd31f11aa61_0_28"/>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37" name="Google Shape;237;gd31f11aa61_0_28"/>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id="238" name="Google Shape;238;gd31f11aa61_0_28"/>
          <p:cNvPicPr preferRelativeResize="0"/>
          <p:nvPr/>
        </p:nvPicPr>
        <p:blipFill rotWithShape="1">
          <a:blip r:embed="rId3">
            <a:alphaModFix/>
          </a:blip>
          <a:srcRect b="0" l="0" r="0" t="0"/>
          <a:stretch/>
        </p:blipFill>
        <p:spPr>
          <a:xfrm>
            <a:off x="1187100" y="1971250"/>
            <a:ext cx="6771101" cy="380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7a3d0b38de_0_4"/>
          <p:cNvSpPr txBox="1"/>
          <p:nvPr>
            <p:ph idx="1" type="body"/>
          </p:nvPr>
        </p:nvSpPr>
        <p:spPr>
          <a:xfrm>
            <a:off x="425450" y="295199"/>
            <a:ext cx="8294400" cy="93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None/>
            </a:pPr>
            <a:r>
              <a:rPr lang="en-GB"/>
              <a:t>Actress and Guide Dogs supporter Joanna Page recorded voice to a special Flash recording and message for volunteers</a:t>
            </a:r>
            <a:endParaRPr/>
          </a:p>
        </p:txBody>
      </p:sp>
      <p:sp>
        <p:nvSpPr>
          <p:cNvPr id="245" name="Google Shape;245;g7a3d0b38de_0_4"/>
          <p:cNvSpPr txBox="1"/>
          <p:nvPr>
            <p:ph idx="2" type="body"/>
          </p:nvPr>
        </p:nvSpPr>
        <p:spPr>
          <a:xfrm>
            <a:off x="425450" y="1329994"/>
            <a:ext cx="8294400" cy="4564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a:p>
          <a:p>
            <a:pPr indent="0" lvl="0" marL="457200" rtl="0" algn="l">
              <a:lnSpc>
                <a:spcPct val="115000"/>
              </a:lnSpc>
              <a:spcBef>
                <a:spcPts val="0"/>
              </a:spcBef>
              <a:spcAft>
                <a:spcPts val="0"/>
              </a:spcAft>
              <a:buSzPts val="1800"/>
              <a:buNone/>
            </a:pPr>
            <a:r>
              <a:t/>
            </a:r>
            <a:endParaRPr b="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a:p>
            <a:pPr indent="0" lvl="0" marL="0" rtl="0" algn="l">
              <a:lnSpc>
                <a:spcPct val="115000"/>
              </a:lnSpc>
              <a:spcBef>
                <a:spcPts val="0"/>
              </a:spcBef>
              <a:spcAft>
                <a:spcPts val="0"/>
              </a:spcAft>
              <a:buSzPts val="1800"/>
              <a:buNone/>
            </a:pPr>
            <a:r>
              <a:t/>
            </a:r>
            <a:endParaRPr b="0" sz="2200"/>
          </a:p>
        </p:txBody>
      </p:sp>
      <p:sp>
        <p:nvSpPr>
          <p:cNvPr id="246" name="Google Shape;246;g7a3d0b38de_0_4"/>
          <p:cNvSpPr txBox="1"/>
          <p:nvPr>
            <p:ph idx="12" type="sldNum"/>
          </p:nvPr>
        </p:nvSpPr>
        <p:spPr>
          <a:xfrm>
            <a:off x="8432800" y="6416675"/>
            <a:ext cx="287400" cy="1548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pic>
        <p:nvPicPr>
          <p:cNvPr descr="Guide Dogs is celebrating 90 years of helping people with sight loss live the life they choose. As an organisation, we're grateful to our volunteers for helping us reach this incredible milestone. This is an important service announcement from Joanna Page, actress and Guide Dogs supporter to our incredible volunteers." id="247" name="Google Shape;247;g7a3d0b38de_0_4" title="Joanna Page Message to Volunteers">
            <a:hlinkClick r:id="rId3"/>
          </p:cNvPr>
          <p:cNvPicPr preferRelativeResize="0"/>
          <p:nvPr/>
        </p:nvPicPr>
        <p:blipFill rotWithShape="1">
          <a:blip r:embed="rId4">
            <a:alphaModFix/>
          </a:blip>
          <a:srcRect b="0" l="0" r="0" t="0"/>
          <a:stretch/>
        </p:blipFill>
        <p:spPr>
          <a:xfrm>
            <a:off x="1664800" y="1856425"/>
            <a:ext cx="5640450" cy="4230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2020-03-30T08:10:14Z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0x01010015520CBE9732734383ACECD7AC2C59A1</vt:lpwstr>
  </property>
</Properties>
</file>