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</p:sldMasterIdLst>
  <p:notesMasterIdLst>
    <p:notesMasterId r:id="rId17"/>
  </p:notesMasterIdLst>
  <p:sldIdLst>
    <p:sldId id="256" r:id="rId5"/>
    <p:sldId id="258" r:id="rId6"/>
    <p:sldId id="364" r:id="rId7"/>
    <p:sldId id="259" r:id="rId8"/>
    <p:sldId id="366" r:id="rId9"/>
    <p:sldId id="365" r:id="rId10"/>
    <p:sldId id="367" r:id="rId11"/>
    <p:sldId id="401" r:id="rId12"/>
    <p:sldId id="368" r:id="rId13"/>
    <p:sldId id="369" r:id="rId14"/>
    <p:sldId id="403" r:id="rId15"/>
    <p:sldId id="3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04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k+UF9gXCxsTYlkxSWBrNdlClEi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DA4FC1-1395-4D25-DAB9-39B517B8AD2A}" name="Louise Belsom" initials="LB" userId="S::newu058@guidedogs.org.uk::e881d4f4-b374-4197-8fae-644f5dd2f7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Mercer" initials="JM" lastIdx="1" clrIdx="0">
    <p:extLst>
      <p:ext uri="{19B8F6BF-5375-455C-9EA6-DF929625EA0E}">
        <p15:presenceInfo xmlns:p15="http://schemas.microsoft.com/office/powerpoint/2012/main" userId="S::livu005@guidedogs.org.uk::ab959cd9-7ec7-412c-9e94-e7df3139dc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C"/>
    <a:srgbClr val="A3F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55" autoAdjust="0"/>
  </p:normalViewPr>
  <p:slideViewPr>
    <p:cSldViewPr snapToGrid="0">
      <p:cViewPr varScale="1">
        <p:scale>
          <a:sx n="47" d="100"/>
          <a:sy n="47" d="100"/>
        </p:scale>
        <p:origin x="1144" y="52"/>
      </p:cViewPr>
      <p:guideLst>
        <p:guide orient="horz" pos="4104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4063f598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e4063f5983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</p:txBody>
      </p:sp>
      <p:sp>
        <p:nvSpPr>
          <p:cNvPr id="112" name="Google Shape;112;ge4063f5983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403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4063f598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e4063f5983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</p:txBody>
      </p:sp>
      <p:sp>
        <p:nvSpPr>
          <p:cNvPr id="112" name="Google Shape;112;ge4063f5983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6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d698752477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d698752477_1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/>
          </a:p>
        </p:txBody>
      </p:sp>
      <p:sp>
        <p:nvSpPr>
          <p:cNvPr id="476" name="Google Shape;476;gd698752477_1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4063f598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e4063f5983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ge4063f5983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4063f598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e4063f5983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ge4063f5983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15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4063f598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e4063f598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23" name="Google Shape;123;ge4063f598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4063f598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e4063f5983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12" name="Google Shape;112;ge4063f5983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46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4063f598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e4063f5983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ge4063f5983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54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4063f598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e4063f5983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12" name="Google Shape;112;ge4063f5983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83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4063f598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e4063f598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/>
          </a:p>
        </p:txBody>
      </p:sp>
      <p:sp>
        <p:nvSpPr>
          <p:cNvPr id="123" name="Google Shape;123;ge4063f598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50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4063f598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e4063f598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/>
          </a:p>
        </p:txBody>
      </p:sp>
      <p:sp>
        <p:nvSpPr>
          <p:cNvPr id="123" name="Google Shape;123;ge4063f598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49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425450"/>
            <a:ext cx="1461394" cy="6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8294400" cy="313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 title="Decorative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27997" h="20998" extrusionOk="0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4">
  <p:cSld name="Divider v4">
    <p:bg>
      <p:bgPr>
        <a:solidFill>
          <a:schemeClr val="accen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12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v2">
  <p:cSld name="Title and content v2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9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9" title="Decorative"/>
          <p:cNvSpPr txBox="1">
            <a:spLocks noGrp="1"/>
          </p:cNvSpPr>
          <p:nvPr>
            <p:ph type="ftr" idx="11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 title="Decorative"/>
          <p:cNvSpPr txBox="1">
            <a:spLocks noGrp="1"/>
          </p:cNvSpPr>
          <p:nvPr>
            <p:ph type="sldNum" idx="12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10">
  <p:cSld name="Divider v10">
    <p:bg>
      <p:bgPr>
        <a:solidFill>
          <a:schemeClr val="accent5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18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6">
  <p:cSld name="Divider v6">
    <p:bg>
      <p:bgPr>
        <a:solidFill>
          <a:schemeClr val="accent3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v1">
  <p:cSld name="1_Divider v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20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>
            <a:spLocks noGrp="1"/>
          </p:cNvSpPr>
          <p:nvPr>
            <p:ph type="pic" idx="2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60" name="Google Shape;60;p27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9">
  <p:cSld name="Divider v9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>
            <a:spLocks noGrp="1"/>
          </p:cNvSpPr>
          <p:nvPr>
            <p:ph type="pic" idx="2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65" name="Google Shape;65;p17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page image: Light background">
  <p:cSld name="Full page image: Light background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2" y="2"/>
            <a:ext cx="9143998" cy="685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21" title="Decorative"/>
          <p:cNvSpPr txBox="1">
            <a:spLocks noGrp="1"/>
          </p:cNvSpPr>
          <p:nvPr>
            <p:ph type="ftr" idx="11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 title="Decorative"/>
          <p:cNvSpPr txBox="1">
            <a:spLocks noGrp="1"/>
          </p:cNvSpPr>
          <p:nvPr>
            <p:ph type="sldNum" idx="12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 b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9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 title="Decorative"/>
          <p:cNvSpPr txBox="1">
            <a:spLocks noGrp="1"/>
          </p:cNvSpPr>
          <p:nvPr>
            <p:ph type="ftr" idx="11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 title="Decorative"/>
          <p:cNvSpPr txBox="1">
            <a:spLocks noGrp="1"/>
          </p:cNvSpPr>
          <p:nvPr>
            <p:ph type="sldNum" idx="12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3">
  <p:cSld name="Divider v3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80" name="Google Shape;80;p11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5">
  <p:cSld name="Divider v5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>
            <a:spLocks noGrp="1"/>
          </p:cNvSpPr>
          <p:nvPr>
            <p:ph type="pic" idx="2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85" name="Google Shape;85;p13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 of contents">
  <p:cSld name="1_Table of contents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2200"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2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sz="22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sz="22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rebuchet MS"/>
              <a:buNone/>
              <a:defRPr sz="22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00"/>
              <a:buNone/>
              <a:defRPr sz="2200" b="0">
                <a:solidFill>
                  <a:schemeClr val="lt1"/>
                </a:solidFill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32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2" title="Decorative"/>
          <p:cNvSpPr txBox="1">
            <a:spLocks noGrp="1"/>
          </p:cNvSpPr>
          <p:nvPr>
            <p:ph type="ftr" idx="11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 title="Decorative"/>
          <p:cNvSpPr txBox="1">
            <a:spLocks noGrp="1"/>
          </p:cNvSpPr>
          <p:nvPr>
            <p:ph type="sldNum" idx="12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7">
  <p:cSld name="Divider v7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>
            <a:spLocks noGrp="1"/>
          </p:cNvSpPr>
          <p:nvPr>
            <p:ph type="pic" idx="2"/>
          </p:nvPr>
        </p:nvSpPr>
        <p:spPr>
          <a:xfrm>
            <a:off x="4181728" y="-1"/>
            <a:ext cx="496227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720000" anchor="ctr" anchorCtr="1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90" name="Google Shape;90;p15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Title and content v1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 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4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2">
  <p:cSld name="Divider v2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0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v1">
  <p:cSld name="Title and content v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 title="Decorative"/>
          <p:cNvSpPr txBox="1">
            <a:spLocks noGrp="1"/>
          </p:cNvSpPr>
          <p:nvPr>
            <p:ph type="ftr" idx="11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 title="Decorative"/>
          <p:cNvSpPr txBox="1">
            <a:spLocks noGrp="1"/>
          </p:cNvSpPr>
          <p:nvPr>
            <p:ph type="sldNum" idx="12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8">
  <p:cSld name="Divider v8">
    <p:bg>
      <p:bgPr>
        <a:solidFill>
          <a:schemeClr val="accent4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16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10">
  <p:cSld name="Divider v10">
    <p:bg>
      <p:bgPr>
        <a:solidFill>
          <a:schemeClr val="accent5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18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4">
  <p:cSld name="Divider v4">
    <p:bg>
      <p:bgPr>
        <a:solidFill>
          <a:schemeClr val="accen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2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v6">
  <p:cSld name="Divider v6">
    <p:bg>
      <p:bgPr>
        <a:solidFill>
          <a:schemeClr val="accent3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 title="Decorative"/>
          <p:cNvSpPr/>
          <p:nvPr/>
        </p:nvSpPr>
        <p:spPr>
          <a:xfrm>
            <a:off x="-102" y="1"/>
            <a:ext cx="4927087" cy="6857847"/>
          </a:xfrm>
          <a:custGeom>
            <a:avLst/>
            <a:gdLst/>
            <a:ahLst/>
            <a:cxnLst/>
            <a:rect l="l" t="t" r="r" b="b"/>
            <a:pathLst>
              <a:path w="4927087" h="6857847" extrusionOk="0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424799" y="1327150"/>
            <a:ext cx="4147201" cy="45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14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v2">
  <p:cSld name="Title and content v2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425450" y="295199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2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9" descr="Guide Dogs Logo" title="Guide Dog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5450" y="6197670"/>
            <a:ext cx="83593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 title="Decorative"/>
          <p:cNvSpPr txBox="1">
            <a:spLocks noGrp="1"/>
          </p:cNvSpPr>
          <p:nvPr>
            <p:ph type="ftr" idx="11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 title="Decorative"/>
          <p:cNvSpPr txBox="1">
            <a:spLocks noGrp="1"/>
          </p:cNvSpPr>
          <p:nvPr>
            <p:ph type="sldNum" idx="12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None/>
              <a:defRPr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2" name="Google Shape;12;p5" descr="Guide Dogs Logo" title="Guide Dogs Logo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25451" y="6197670"/>
            <a:ext cx="827573" cy="3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 title="Decorative"/>
          <p:cNvSpPr txBox="1">
            <a:spLocks noGrp="1"/>
          </p:cNvSpPr>
          <p:nvPr>
            <p:ph type="ftr" idx="11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5" title="Decorative"/>
          <p:cNvSpPr txBox="1">
            <a:spLocks noGrp="1"/>
          </p:cNvSpPr>
          <p:nvPr>
            <p:ph type="sldNum" idx="12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51" r:id="rId3"/>
    <p:sldLayoutId id="2147483652" r:id="rId4"/>
    <p:sldLayoutId id="2147483653" r:id="rId5"/>
    <p:sldLayoutId id="2147483677" r:id="rId6"/>
    <p:sldLayoutId id="2147483678" r:id="rId7"/>
    <p:sldLayoutId id="2147483679" r:id="rId8"/>
    <p:sldLayoutId id="2147483680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88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68">
          <p15:clr>
            <a:srgbClr val="F26B43"/>
          </p15:clr>
        </p15:guide>
        <p15:guide id="2" pos="54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77150" y="1327150"/>
            <a:ext cx="7639800" cy="3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GB" sz="4000"/>
              <a:t>North East regional round-up </a:t>
            </a:r>
            <a:endParaRPr sz="4000"/>
          </a:p>
          <a:p>
            <a:pPr marL="0" lvl="1" indent="0"/>
            <a:r>
              <a:rPr lang="en-GB"/>
              <a:t>News and information from your team</a:t>
            </a:r>
            <a:endParaRPr/>
          </a:p>
          <a:p>
            <a:pPr marL="0" lvl="1" indent="0"/>
            <a:endParaRPr lang="en-GB"/>
          </a:p>
          <a:p>
            <a:pPr marL="0" lvl="1" indent="0">
              <a:buClr>
                <a:schemeClr val="dk2"/>
              </a:buClr>
            </a:pPr>
            <a:r>
              <a:rPr lang="en-GB"/>
              <a:t>Panellists: Louise </a:t>
            </a:r>
            <a:r>
              <a:rPr lang="en-GB" err="1"/>
              <a:t>Belsom</a:t>
            </a:r>
            <a:r>
              <a:rPr lang="en-GB"/>
              <a:t>, Janet Champion, Kris Hirscher, Lucy Prudhoe, Julie Wood</a:t>
            </a:r>
          </a:p>
          <a:p>
            <a:pPr marL="0" lvl="1" indent="0"/>
            <a:endParaRPr lang="en-GB"/>
          </a:p>
          <a:p>
            <a:pPr marL="0" lvl="1" indent="0"/>
            <a:r>
              <a:rPr lang="en-GB"/>
              <a:t>11th August 2021</a:t>
            </a:r>
          </a:p>
        </p:txBody>
      </p:sp>
      <p:sp>
        <p:nvSpPr>
          <p:cNvPr id="98" name="Google Shape;98;p1"/>
          <p:cNvSpPr txBox="1"/>
          <p:nvPr/>
        </p:nvSpPr>
        <p:spPr>
          <a:xfrm>
            <a:off x="6782800" y="5925550"/>
            <a:ext cx="17595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4063f5983_0_69"/>
          <p:cNvSpPr/>
          <p:nvPr/>
        </p:nvSpPr>
        <p:spPr>
          <a:xfrm>
            <a:off x="483065" y="1282056"/>
            <a:ext cx="5403872" cy="45560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e4063f5983_0_69"/>
          <p:cNvSpPr txBox="1">
            <a:spLocks noGrp="1"/>
          </p:cNvSpPr>
          <p:nvPr>
            <p:ph type="body" idx="1"/>
          </p:nvPr>
        </p:nvSpPr>
        <p:spPr>
          <a:xfrm>
            <a:off x="249191" y="295199"/>
            <a:ext cx="8460763" cy="72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Community Fundraising Activities</a:t>
            </a:r>
            <a:endParaRPr lang="en-US"/>
          </a:p>
        </p:txBody>
      </p:sp>
      <p:sp>
        <p:nvSpPr>
          <p:cNvPr id="117" name="Google Shape;117;ge4063f5983_0_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19" name="Google Shape;119;ge4063f5983_0_69"/>
          <p:cNvSpPr txBox="1">
            <a:spLocks noGrp="1"/>
          </p:cNvSpPr>
          <p:nvPr>
            <p:ph type="body" idx="4294967295"/>
          </p:nvPr>
        </p:nvSpPr>
        <p:spPr>
          <a:xfrm>
            <a:off x="621173" y="1394870"/>
            <a:ext cx="5099561" cy="409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0"/>
            <a:r>
              <a:rPr lang="en-GB" b="0"/>
              <a:t>We have had 32 activities so far in the North East Region since we have been able to get back out fundraising in the community. </a:t>
            </a:r>
          </a:p>
          <a:p>
            <a:pPr marL="228600" indent="0"/>
            <a:r>
              <a:rPr lang="en-GB" b="0"/>
              <a:t>We have a further 52 activities booked in for the rest of the year – and we're increasing these regularly as people are comfortable having us back out fundraising.</a:t>
            </a:r>
            <a:endParaRPr lang="en-GB"/>
          </a:p>
          <a:p>
            <a:pPr marL="228600" indent="0"/>
            <a:r>
              <a:rPr lang="en-GB" b="0"/>
              <a:t>If you would like to support your local group, please contact: Community Fundraising Supporter Care 0345 143 0234.</a:t>
            </a:r>
            <a:endParaRPr lang="en-GB"/>
          </a:p>
          <a:p>
            <a:pPr marL="228600" indent="0"/>
            <a:r>
              <a:rPr lang="en-GB" b="0"/>
              <a:t>Name a Puppy website up and running with full supporter journey.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endParaRPr lang="en-GB" b="0"/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endParaRPr lang="en-GB"/>
          </a:p>
        </p:txBody>
      </p:sp>
      <p:pic>
        <p:nvPicPr>
          <p:cNvPr id="2" name="Picture 2" descr="A picture containing grass, dog, outdoor&#10;&#10;Description automatically generated">
            <a:extLst>
              <a:ext uri="{FF2B5EF4-FFF2-40B4-BE49-F238E27FC236}">
                <a16:creationId xmlns:a16="http://schemas.microsoft.com/office/drawing/2014/main" id="{4AF23F93-7745-4CB5-87DA-BF172FD98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285" y="1448310"/>
            <a:ext cx="2743200" cy="41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4063f5983_0_69"/>
          <p:cNvSpPr/>
          <p:nvPr/>
        </p:nvSpPr>
        <p:spPr>
          <a:xfrm>
            <a:off x="483065" y="974705"/>
            <a:ext cx="4945427" cy="39545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e4063f5983_0_69"/>
          <p:cNvSpPr txBox="1">
            <a:spLocks noGrp="1"/>
          </p:cNvSpPr>
          <p:nvPr>
            <p:ph type="body" idx="1"/>
          </p:nvPr>
        </p:nvSpPr>
        <p:spPr>
          <a:xfrm>
            <a:off x="249191" y="295199"/>
            <a:ext cx="8470659" cy="135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Fundraising - Looking ahead</a:t>
            </a:r>
            <a:endParaRPr lang="en-US"/>
          </a:p>
        </p:txBody>
      </p:sp>
      <p:sp>
        <p:nvSpPr>
          <p:cNvPr id="117" name="Google Shape;117;ge4063f5983_0_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19" name="Google Shape;119;ge4063f5983_0_69"/>
          <p:cNvSpPr txBox="1">
            <a:spLocks noGrp="1"/>
          </p:cNvSpPr>
          <p:nvPr>
            <p:ph type="body" idx="4294967295"/>
          </p:nvPr>
        </p:nvSpPr>
        <p:spPr>
          <a:xfrm>
            <a:off x="482315" y="980215"/>
            <a:ext cx="4860941" cy="379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Arial"/>
              <a:buChar char="•"/>
            </a:pPr>
            <a:r>
              <a:rPr lang="en-GB" b="0"/>
              <a:t>Guide Dogs appeal throughout October – all about 90</a:t>
            </a:r>
            <a:r>
              <a:rPr lang="en-GB" b="0" baseline="30000"/>
              <a:t>th</a:t>
            </a:r>
            <a:r>
              <a:rPr lang="en-GB" b="0"/>
              <a:t> Birthday</a:t>
            </a:r>
            <a:endParaRPr lang="en-US" b="0">
              <a:highlight>
                <a:srgbClr val="FFFF00"/>
              </a:highlight>
            </a:endParaRPr>
          </a:p>
          <a:p>
            <a:pPr>
              <a:buFont typeface="Arial"/>
              <a:buChar char="•"/>
            </a:pPr>
            <a:r>
              <a:rPr lang="en-GB" b="0"/>
              <a:t>Donate an Hour December 2021</a:t>
            </a:r>
            <a:endParaRPr lang="en-GB"/>
          </a:p>
          <a:p>
            <a:pPr marL="228600" indent="0"/>
            <a:r>
              <a:rPr lang="en-GB" b="0"/>
              <a:t>Regional Successes</a:t>
            </a:r>
            <a:endParaRPr lang="en-GB"/>
          </a:p>
          <a:p>
            <a:pPr marL="514350" indent="-285750">
              <a:buChar char="•"/>
            </a:pPr>
            <a:r>
              <a:rPr lang="en-GB" b="0"/>
              <a:t>We have brought in an amazing £145,624 so far this year, including £45,000 from Floor and Countertop Boxes </a:t>
            </a:r>
          </a:p>
          <a:p>
            <a:pPr marL="514350" indent="-285750">
              <a:buChar char="•"/>
            </a:pPr>
            <a:r>
              <a:rPr lang="en-GB" b="0"/>
              <a:t>A knitting group in Doncaster raised £4000 from yarn-bombing their village.</a:t>
            </a:r>
            <a:endParaRPr lang="en-GB"/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endParaRPr lang="en-GB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A288A919-D6E5-4367-8282-C32506CB1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32" r="8052" b="261"/>
          <a:stretch/>
        </p:blipFill>
        <p:spPr>
          <a:xfrm>
            <a:off x="1491786" y="4929303"/>
            <a:ext cx="3215730" cy="1725060"/>
          </a:xfrm>
          <a:prstGeom prst="rect">
            <a:avLst/>
          </a:prstGeom>
        </p:spPr>
      </p:pic>
      <p:pic>
        <p:nvPicPr>
          <p:cNvPr id="3" name="Picture 3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E0B550F3-74A8-4687-9AA3-BBC1005D2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546" y="1028108"/>
            <a:ext cx="2851331" cy="52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9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d698752477_1_176"/>
          <p:cNvSpPr txBox="1">
            <a:spLocks noGrp="1"/>
          </p:cNvSpPr>
          <p:nvPr>
            <p:ph type="body" idx="1"/>
          </p:nvPr>
        </p:nvSpPr>
        <p:spPr>
          <a:xfrm>
            <a:off x="424799" y="2327274"/>
            <a:ext cx="4147200" cy="174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Comments and questions – you can use the Q&amp;A function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2" name="Google Shape;492;gd698752477_1_188">
            <a:extLst>
              <a:ext uri="{FF2B5EF4-FFF2-40B4-BE49-F238E27FC236}">
                <a16:creationId xmlns:a16="http://schemas.microsoft.com/office/drawing/2014/main" id="{A2C67A0C-D246-4E90-B0DB-80C5115B585B}"/>
              </a:ext>
            </a:extLst>
          </p:cNvPr>
          <p:cNvSpPr txBox="1">
            <a:spLocks/>
          </p:cNvSpPr>
          <p:nvPr/>
        </p:nvSpPr>
        <p:spPr>
          <a:xfrm>
            <a:off x="5060775" y="1302303"/>
            <a:ext cx="3936713" cy="41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None/>
              <a:defRPr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 algn="ctr"/>
            <a:r>
              <a:rPr lang="en-GB" sz="2800">
                <a:solidFill>
                  <a:schemeClr val="tx1"/>
                </a:solidFill>
              </a:rPr>
              <a:t>Thank you for joining us today!</a:t>
            </a:r>
            <a:endParaRPr lang="en-US" sz="2800">
              <a:solidFill>
                <a:schemeClr val="tx1"/>
              </a:solidFill>
            </a:endParaRPr>
          </a:p>
          <a:p>
            <a:pPr marL="0" indent="0" algn="ctr"/>
            <a:endParaRPr lang="en-GB" sz="1800" b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</a:pPr>
            <a:r>
              <a:rPr lang="en-GB" sz="1800" b="0">
                <a:solidFill>
                  <a:schemeClr val="tx1"/>
                </a:solidFill>
              </a:rPr>
              <a:t>Details of your next regional event will be published on the Volunteer Information Point and </a:t>
            </a:r>
            <a:br>
              <a:rPr lang="en-GB" sz="1800" b="0">
                <a:solidFill>
                  <a:schemeClr val="tx1"/>
                </a:solidFill>
              </a:rPr>
            </a:br>
            <a:r>
              <a:rPr lang="en-GB" sz="1800" b="0">
                <a:solidFill>
                  <a:schemeClr val="tx1"/>
                </a:solidFill>
              </a:rPr>
              <a:t>in The Guide e-newsletter.</a:t>
            </a:r>
            <a:endParaRPr lang="en-US" sz="1800" b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</a:pPr>
            <a:r>
              <a:rPr lang="en-GB" sz="1800" b="0">
                <a:solidFill>
                  <a:srgbClr val="002C5C"/>
                </a:solidFill>
              </a:rPr>
              <a:t>Email us: regionalroundup@guidedogs.org.uk</a:t>
            </a:r>
            <a:endParaRPr lang="en-US" sz="1800" b="0">
              <a:solidFill>
                <a:srgbClr val="002C5C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</a:pPr>
            <a:r>
              <a:rPr lang="en-GB" sz="1800" b="0">
                <a:solidFill>
                  <a:schemeClr val="tx1"/>
                </a:solidFill>
              </a:rPr>
              <a:t>Document Ends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2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4063f5983_0_69"/>
          <p:cNvSpPr/>
          <p:nvPr/>
        </p:nvSpPr>
        <p:spPr>
          <a:xfrm>
            <a:off x="506795" y="1745339"/>
            <a:ext cx="5311017" cy="34204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e4063f5983_0_69"/>
          <p:cNvSpPr txBox="1">
            <a:spLocks noGrp="1"/>
          </p:cNvSpPr>
          <p:nvPr>
            <p:ph type="body" idx="1"/>
          </p:nvPr>
        </p:nvSpPr>
        <p:spPr>
          <a:xfrm>
            <a:off x="249191" y="295199"/>
            <a:ext cx="8470659" cy="135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Agenda</a:t>
            </a:r>
          </a:p>
        </p:txBody>
      </p:sp>
      <p:sp>
        <p:nvSpPr>
          <p:cNvPr id="117" name="Google Shape;117;ge4063f5983_0_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19" name="Google Shape;119;ge4063f5983_0_69"/>
          <p:cNvSpPr txBox="1">
            <a:spLocks noGrp="1"/>
          </p:cNvSpPr>
          <p:nvPr>
            <p:ph type="body" idx="4294967295"/>
          </p:nvPr>
        </p:nvSpPr>
        <p:spPr>
          <a:xfrm>
            <a:off x="644903" y="2080080"/>
            <a:ext cx="5073518" cy="2853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Regional headlines</a:t>
            </a:r>
            <a:endParaRPr lang="en-US" b="0"/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Guide Dogs' 90th anniversary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Media Champions</a:t>
            </a:r>
            <a:endParaRPr lang="en-GB"/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Skills, Information &amp; Support (SISS) update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Volunteering update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Canine Assisted Services (CAS) update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Fundraising update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Comments and questions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sz="22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sz="22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sz="22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sz="2200" b="0"/>
          </a:p>
        </p:txBody>
      </p:sp>
      <p:pic>
        <p:nvPicPr>
          <p:cNvPr id="2" name="Google Shape;380;gd698752477_1_87" descr="A picture containing sky, outdoor, person, dog&#10;&#10;Description automatically generated">
            <a:extLst>
              <a:ext uri="{FF2B5EF4-FFF2-40B4-BE49-F238E27FC236}">
                <a16:creationId xmlns:a16="http://schemas.microsoft.com/office/drawing/2014/main" id="{CF420A70-25C3-4B7E-95F7-57C877D841F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7525" b="7525"/>
          <a:stretch/>
        </p:blipFill>
        <p:spPr>
          <a:xfrm>
            <a:off x="6056406" y="1589916"/>
            <a:ext cx="2755401" cy="3678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4063f5983_0_69"/>
          <p:cNvSpPr/>
          <p:nvPr/>
        </p:nvSpPr>
        <p:spPr>
          <a:xfrm>
            <a:off x="333442" y="952760"/>
            <a:ext cx="8464432" cy="4062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e4063f5983_0_69"/>
          <p:cNvSpPr txBox="1">
            <a:spLocks noGrp="1"/>
          </p:cNvSpPr>
          <p:nvPr>
            <p:ph type="body" idx="1"/>
          </p:nvPr>
        </p:nvSpPr>
        <p:spPr>
          <a:xfrm>
            <a:off x="249191" y="295199"/>
            <a:ext cx="8470659" cy="61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Regional headlines</a:t>
            </a:r>
          </a:p>
        </p:txBody>
      </p:sp>
      <p:sp>
        <p:nvSpPr>
          <p:cNvPr id="118" name="Google Shape;118;ge4063f5983_0_69"/>
          <p:cNvSpPr txBox="1">
            <a:spLocks noGrp="1"/>
          </p:cNvSpPr>
          <p:nvPr>
            <p:ph type="body" idx="2"/>
          </p:nvPr>
        </p:nvSpPr>
        <p:spPr>
          <a:xfrm>
            <a:off x="547365" y="1035733"/>
            <a:ext cx="8174077" cy="392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GB" sz="1600"/>
              <a:t>Staff</a:t>
            </a:r>
            <a:endParaRPr lang="en-US" sz="1600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sz="1600" b="0"/>
              <a:t>Welcome... Helen </a:t>
            </a:r>
            <a:r>
              <a:rPr lang="en-GB" sz="1600" b="0" err="1"/>
              <a:t>Foulston</a:t>
            </a:r>
            <a:r>
              <a:rPr lang="en-GB" sz="1600" b="0"/>
              <a:t>, Kristian Hirscher, Linden Cartwright, Alice Cheeseman, Elise Finney, Gemma Lodge-Milburn, Chloe Eckersley, Rebecca </a:t>
            </a:r>
            <a:r>
              <a:rPr lang="en-GB" sz="1600" b="0" err="1"/>
              <a:t>Stranney</a:t>
            </a:r>
            <a:r>
              <a:rPr lang="en-GB" sz="1600" b="0"/>
              <a:t>, Lucy Williams, Julie Wood, Emma Hill</a:t>
            </a:r>
            <a:endParaRPr lang="en-US" sz="1600" b="0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sz="1600" b="0"/>
              <a:t>Congratulations! Tegan Darby, Caroline Fell and Stuart Taylor</a:t>
            </a:r>
            <a:endParaRPr lang="en-US" sz="1600" b="0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sz="1600" b="0"/>
              <a:t>Academy Training &amp; Learning Specialists, Guide Dog Mobility Specialist Learners</a:t>
            </a:r>
            <a:endParaRPr lang="en-US" sz="1600" b="0"/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endParaRPr lang="en-GB" sz="1600" b="0"/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GB" sz="1600"/>
              <a:t>Service Delivery</a:t>
            </a:r>
            <a:endParaRPr lang="en-US" sz="1600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sz="1600" b="0"/>
              <a:t>Delivering in person (maintaining a 1m distance, or barrier items within 1m)</a:t>
            </a:r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sz="1600" b="0"/>
              <a:t>Tech for All and Digital Learning programme</a:t>
            </a:r>
            <a:endParaRPr lang="en-US" sz="1600" b="0"/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endParaRPr lang="en-GB" sz="1600" b="0"/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GB" sz="1600"/>
              <a:t>Leeds redevelopment</a:t>
            </a:r>
            <a:endParaRPr lang="en-US"/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Char char="•"/>
            </a:pPr>
            <a:r>
              <a:rPr lang="en-GB" sz="1600" b="0"/>
              <a:t>Capital appeal has now launched and we're speaking to large donors about their support (the appeal can be viewed on our website)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GB" sz="1600" b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GB" sz="1600" b="0"/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Char char="•"/>
            </a:pPr>
            <a:endParaRPr lang="en-GB" sz="1600" b="0"/>
          </a:p>
        </p:txBody>
      </p:sp>
      <p:sp>
        <p:nvSpPr>
          <p:cNvPr id="117" name="Google Shape;117;ge4063f5983_0_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7999314-34A1-46A2-9871-0D8DC5E3D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657" y="5121283"/>
            <a:ext cx="3628686" cy="16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4063f5983_0_14"/>
          <p:cNvSpPr/>
          <p:nvPr/>
        </p:nvSpPr>
        <p:spPr>
          <a:xfrm>
            <a:off x="425450" y="1411073"/>
            <a:ext cx="5088600" cy="408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e4063f5983_0_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90th Anniversary and Media Champions</a:t>
            </a:r>
            <a:endParaRPr lang="en-US"/>
          </a:p>
        </p:txBody>
      </p:sp>
      <p:sp>
        <p:nvSpPr>
          <p:cNvPr id="127" name="Google Shape;127;ge4063f5983_0_14"/>
          <p:cNvSpPr txBox="1">
            <a:spLocks noGrp="1"/>
          </p:cNvSpPr>
          <p:nvPr>
            <p:ph type="body" idx="2"/>
          </p:nvPr>
        </p:nvSpPr>
        <p:spPr>
          <a:xfrm>
            <a:off x="636940" y="1765052"/>
            <a:ext cx="4718960" cy="34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</a:pPr>
            <a:r>
              <a:rPr lang="en-GB"/>
              <a:t>Guide Dogs' 90th anniversary</a:t>
            </a:r>
            <a:endParaRPr lang="en-US"/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b="0"/>
              <a:t>Guide Dogs Appeal</a:t>
            </a:r>
            <a:endParaRPr b="0"/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r>
              <a:rPr lang="en-GB" b="0"/>
              <a:t>Chelsea Flower Show</a:t>
            </a: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b="0"/>
              <a:t>Anniversary toolkit</a:t>
            </a:r>
            <a:endParaRPr b="0"/>
          </a:p>
          <a:p>
            <a:pPr lvl="0" indent="-3556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lang="en-GB" b="0"/>
          </a:p>
          <a:p>
            <a:pPr marL="101600" indent="0">
              <a:lnSpc>
                <a:spcPct val="114999"/>
              </a:lnSpc>
              <a:spcBef>
                <a:spcPts val="0"/>
              </a:spcBef>
              <a:buSzPts val="2000"/>
            </a:pPr>
            <a:r>
              <a:rPr lang="en-GB"/>
              <a:t>New Media Champions role</a:t>
            </a:r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r>
              <a:rPr lang="en-GB" b="0"/>
              <a:t>To support Regional Marketing &amp; Communications Managers</a:t>
            </a:r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r>
              <a:rPr lang="en-GB" b="0"/>
              <a:t>1-2 per region initially</a:t>
            </a:r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r>
              <a:rPr lang="en-GB" b="0"/>
              <a:t>Support with our 90th birthday appeal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0"/>
          </a:p>
          <a:p>
            <a:pPr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sz="2200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sz="2200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sz="2200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sz="2200" b="0"/>
          </a:p>
        </p:txBody>
      </p:sp>
      <p:sp>
        <p:nvSpPr>
          <p:cNvPr id="128" name="Google Shape;128;ge4063f5983_0_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129" name="Google Shape;129;ge4063f5983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6742" y="3879603"/>
            <a:ext cx="1564327" cy="156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e4063f5983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6742" y="1431902"/>
            <a:ext cx="1515640" cy="194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4063f5983_0_69"/>
          <p:cNvSpPr/>
          <p:nvPr/>
        </p:nvSpPr>
        <p:spPr>
          <a:xfrm>
            <a:off x="3631259" y="1717264"/>
            <a:ext cx="5318927" cy="3539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e4063f5983_0_69"/>
          <p:cNvSpPr txBox="1">
            <a:spLocks noGrp="1"/>
          </p:cNvSpPr>
          <p:nvPr>
            <p:ph type="body" idx="1"/>
          </p:nvPr>
        </p:nvSpPr>
        <p:spPr>
          <a:xfrm>
            <a:off x="249191" y="295199"/>
            <a:ext cx="8470659" cy="135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Skills, Information &amp; Support Services (SISS)</a:t>
            </a:r>
            <a:endParaRPr lang="en-US"/>
          </a:p>
        </p:txBody>
      </p:sp>
      <p:sp>
        <p:nvSpPr>
          <p:cNvPr id="117" name="Google Shape;117;ge4063f5983_0_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19" name="Google Shape;119;ge4063f5983_0_69"/>
          <p:cNvSpPr txBox="1">
            <a:spLocks noGrp="1"/>
          </p:cNvSpPr>
          <p:nvPr>
            <p:ph type="body" idx="4294967295"/>
          </p:nvPr>
        </p:nvSpPr>
        <p:spPr>
          <a:xfrm>
            <a:off x="3769367" y="1837308"/>
            <a:ext cx="5073518" cy="320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GB"/>
              <a:t>Orientation &amp; Mobility</a:t>
            </a:r>
            <a:endParaRPr lang="en-US"/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By the end of June, our team had supported 160 interventions, helping people by providing mobility assessments, training plans and second conversations  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3 trainee Orientation &amp; Mobility Specialists qualified last month – two in Leeds, one in Newcastle</a:t>
            </a:r>
            <a:endParaRPr lang="en-GB"/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New trainee joining us in September!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endParaRPr lang="en-GB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b="0"/>
          </a:p>
        </p:txBody>
      </p:sp>
      <p:pic>
        <p:nvPicPr>
          <p:cNvPr id="2" name="Google Shape;365;g9e8cc8d39c_0_17">
            <a:extLst>
              <a:ext uri="{FF2B5EF4-FFF2-40B4-BE49-F238E27FC236}">
                <a16:creationId xmlns:a16="http://schemas.microsoft.com/office/drawing/2014/main" id="{A028F5BA-080C-4489-8398-AB8D0C018B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04022" y="1248172"/>
            <a:ext cx="2959150" cy="44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89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4063f5983_0_69"/>
          <p:cNvSpPr/>
          <p:nvPr/>
        </p:nvSpPr>
        <p:spPr>
          <a:xfrm>
            <a:off x="483065" y="875455"/>
            <a:ext cx="5311017" cy="52449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e4063f5983_0_69"/>
          <p:cNvSpPr txBox="1">
            <a:spLocks noGrp="1"/>
          </p:cNvSpPr>
          <p:nvPr>
            <p:ph type="body" idx="1"/>
          </p:nvPr>
        </p:nvSpPr>
        <p:spPr>
          <a:xfrm>
            <a:off x="249191" y="295199"/>
            <a:ext cx="8470659" cy="135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Skills, Information &amp; Support Services (SISS)</a:t>
            </a:r>
            <a:endParaRPr lang="en-US"/>
          </a:p>
        </p:txBody>
      </p:sp>
      <p:sp>
        <p:nvSpPr>
          <p:cNvPr id="117" name="Google Shape;117;ge4063f5983_0_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19" name="Google Shape;119;ge4063f5983_0_69"/>
          <p:cNvSpPr txBox="1">
            <a:spLocks noGrp="1"/>
          </p:cNvSpPr>
          <p:nvPr>
            <p:ph type="body" idx="4294967295"/>
          </p:nvPr>
        </p:nvSpPr>
        <p:spPr>
          <a:xfrm>
            <a:off x="621173" y="1031642"/>
            <a:ext cx="5073518" cy="498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GB"/>
              <a:t>My Sighted Guide</a:t>
            </a:r>
            <a:endParaRPr lang="en-US"/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51 reinstated partnerships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Refresher training to over 60 volunteers, with more in progress for new volunteers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Friends &amp; Family sessions for 10 people over the last couple of months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Working on a project to improve the volunteer journey, launching in the autumn</a:t>
            </a:r>
          </a:p>
          <a:p>
            <a:pPr marL="342900" indent="-342900">
              <a:lnSpc>
                <a:spcPct val="114999"/>
              </a:lnSpc>
              <a:spcBef>
                <a:spcPts val="0"/>
              </a:spcBef>
              <a:buChar char="•"/>
            </a:pPr>
            <a:endParaRPr lang="en-GB" b="0"/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GB"/>
              <a:t>Children &amp; Young People</a:t>
            </a:r>
            <a:endParaRPr lang="en-US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My Time to Play pilots went brilliantly, with in-person programme launching in January</a:t>
            </a:r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 err="1"/>
              <a:t>Habilitation</a:t>
            </a:r>
            <a:r>
              <a:rPr lang="en-GB" b="0"/>
              <a:t> Specialist team deliver 11 contracts across the region</a:t>
            </a:r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Two Trainee </a:t>
            </a:r>
            <a:r>
              <a:rPr lang="en-GB" b="0" err="1"/>
              <a:t>Habilitation</a:t>
            </a:r>
            <a:r>
              <a:rPr lang="en-GB" b="0"/>
              <a:t> Specialists join us in September</a:t>
            </a:r>
            <a:endParaRPr lang="en-GB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endParaRPr lang="en-GB" b="0"/>
          </a:p>
          <a:p>
            <a:pPr marL="285750" lvl="0" indent="-28575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GB" b="0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endParaRPr lang="en-GB" b="0">
              <a:highlight>
                <a:srgbClr val="FFFF00"/>
              </a:highlight>
            </a:endParaRPr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endParaRPr lang="en-GB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b="0"/>
          </a:p>
        </p:txBody>
      </p:sp>
      <p:pic>
        <p:nvPicPr>
          <p:cNvPr id="2" name="Picture 2" descr="A picture containing person, indoor, person, wall&#10;&#10;Description automatically generated">
            <a:extLst>
              <a:ext uri="{FF2B5EF4-FFF2-40B4-BE49-F238E27FC236}">
                <a16:creationId xmlns:a16="http://schemas.microsoft.com/office/drawing/2014/main" id="{6DDBAE51-58ED-4D87-B619-79C4971F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928" y="1317387"/>
            <a:ext cx="2730949" cy="42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4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4063f5983_0_69"/>
          <p:cNvSpPr/>
          <p:nvPr/>
        </p:nvSpPr>
        <p:spPr>
          <a:xfrm>
            <a:off x="333442" y="1492760"/>
            <a:ext cx="4614957" cy="40097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e4063f5983_0_69"/>
          <p:cNvSpPr txBox="1">
            <a:spLocks noGrp="1"/>
          </p:cNvSpPr>
          <p:nvPr>
            <p:ph type="body" idx="1"/>
          </p:nvPr>
        </p:nvSpPr>
        <p:spPr>
          <a:xfrm>
            <a:off x="249191" y="295199"/>
            <a:ext cx="8470659" cy="61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Volunteering</a:t>
            </a:r>
          </a:p>
        </p:txBody>
      </p:sp>
      <p:sp>
        <p:nvSpPr>
          <p:cNvPr id="118" name="Google Shape;118;ge4063f5983_0_69"/>
          <p:cNvSpPr txBox="1">
            <a:spLocks noGrp="1"/>
          </p:cNvSpPr>
          <p:nvPr>
            <p:ph type="body" idx="2"/>
          </p:nvPr>
        </p:nvSpPr>
        <p:spPr>
          <a:xfrm>
            <a:off x="457365" y="1819160"/>
            <a:ext cx="4225069" cy="344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Community Hubs pilots</a:t>
            </a:r>
            <a:endParaRPr lang="en-US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endParaRPr lang="en-GB" b="0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Investing in Volunteers</a:t>
            </a:r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endParaRPr lang="en-GB" b="0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New volunteer expenses form</a:t>
            </a:r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endParaRPr lang="en-GB" b="0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Regional Welcome Event</a:t>
            </a:r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endParaRPr lang="en-GB" b="0"/>
          </a:p>
          <a:p>
            <a:pPr marL="285750" indent="-285750">
              <a:lnSpc>
                <a:spcPct val="114999"/>
              </a:lnSpc>
              <a:spcBef>
                <a:spcPts val="0"/>
              </a:spcBef>
              <a:buChar char="•"/>
            </a:pPr>
            <a:r>
              <a:rPr lang="en-GB" b="0"/>
              <a:t>Volunteer Voices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endParaRPr lang="en-GB" b="0"/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Char char="•"/>
            </a:pPr>
            <a:endParaRPr lang="en-GB" b="0"/>
          </a:p>
        </p:txBody>
      </p:sp>
      <p:sp>
        <p:nvSpPr>
          <p:cNvPr id="117" name="Google Shape;117;ge4063f5983_0_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82C680B-255B-4E67-BD6D-FC2D6780A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27163" y="2838426"/>
            <a:ext cx="3355942" cy="18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4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4063f5983_0_14"/>
          <p:cNvSpPr/>
          <p:nvPr/>
        </p:nvSpPr>
        <p:spPr>
          <a:xfrm>
            <a:off x="424179" y="1264181"/>
            <a:ext cx="8292600" cy="43549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e4063f5983_0_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Canine Assisted Services (CAS)</a:t>
            </a:r>
            <a:endParaRPr lang="en-US"/>
          </a:p>
        </p:txBody>
      </p:sp>
      <p:sp>
        <p:nvSpPr>
          <p:cNvPr id="127" name="Google Shape;127;ge4063f5983_0_14"/>
          <p:cNvSpPr txBox="1">
            <a:spLocks noGrp="1"/>
          </p:cNvSpPr>
          <p:nvPr>
            <p:ph type="body" idx="2"/>
          </p:nvPr>
        </p:nvSpPr>
        <p:spPr>
          <a:xfrm>
            <a:off x="546940" y="1457064"/>
            <a:ext cx="7958960" cy="40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GB" b="0"/>
              <a:t>Puppy Raising for Excellent Partnerships (PREP) launched on 1st July 2021. </a:t>
            </a:r>
            <a:endParaRPr lang="en-US"/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endParaRPr lang="en-GB" b="0"/>
          </a:p>
          <a:p>
            <a:pPr marL="101600" indent="0">
              <a:lnSpc>
                <a:spcPct val="114999"/>
              </a:lnSpc>
              <a:spcBef>
                <a:spcPts val="0"/>
              </a:spcBef>
              <a:buSzPts val="2000"/>
            </a:pPr>
            <a:r>
              <a:rPr lang="en-GB" b="0"/>
              <a:t>To recap, the four PREP principles are:</a:t>
            </a:r>
          </a:p>
          <a:p>
            <a:pPr marL="844550" lvl="1">
              <a:lnSpc>
                <a:spcPct val="114999"/>
              </a:lnSpc>
              <a:spcBef>
                <a:spcPts val="0"/>
              </a:spcBef>
              <a:buSzPts val="2000"/>
              <a:buAutoNum type="arabicPeriod"/>
            </a:pPr>
            <a:r>
              <a:rPr lang="en-GB"/>
              <a:t>Knowing your puppy</a:t>
            </a:r>
          </a:p>
          <a:p>
            <a:pPr marL="844550" lvl="1">
              <a:lnSpc>
                <a:spcPct val="114999"/>
              </a:lnSpc>
              <a:spcBef>
                <a:spcPts val="0"/>
              </a:spcBef>
              <a:buSzPts val="2000"/>
              <a:buAutoNum type="arabicPeriod"/>
            </a:pPr>
            <a:r>
              <a:rPr lang="en-GB"/>
              <a:t>Managing for success</a:t>
            </a:r>
            <a:endParaRPr lang="en-GB" b="0"/>
          </a:p>
          <a:p>
            <a:pPr marL="844550" lvl="1">
              <a:lnSpc>
                <a:spcPct val="114999"/>
              </a:lnSpc>
              <a:spcBef>
                <a:spcPts val="0"/>
              </a:spcBef>
              <a:buSzPts val="2000"/>
              <a:buAutoNum type="arabicPeriod"/>
            </a:pPr>
            <a:r>
              <a:rPr lang="en-GB"/>
              <a:t>Teaching foundations</a:t>
            </a:r>
            <a:endParaRPr lang="en-GB" b="0"/>
          </a:p>
          <a:p>
            <a:pPr marL="844550" lvl="1">
              <a:lnSpc>
                <a:spcPct val="114999"/>
              </a:lnSpc>
              <a:spcBef>
                <a:spcPts val="0"/>
              </a:spcBef>
              <a:buSzPts val="2000"/>
              <a:buAutoNum type="arabicPeriod"/>
            </a:pPr>
            <a:r>
              <a:rPr lang="en-GB"/>
              <a:t>Being a partnership</a:t>
            </a:r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endParaRPr lang="en-GB" b="0"/>
          </a:p>
          <a:p>
            <a:pPr marL="101600" indent="0">
              <a:lnSpc>
                <a:spcPct val="114999"/>
              </a:lnSpc>
              <a:spcBef>
                <a:spcPts val="0"/>
              </a:spcBef>
              <a:buSzPts val="2000"/>
            </a:pPr>
            <a:r>
              <a:rPr lang="en-GB" b="0"/>
              <a:t>For more information, visit the Volunteer</a:t>
            </a:r>
            <a:br>
              <a:rPr lang="en-GB" b="0"/>
            </a:br>
            <a:r>
              <a:rPr lang="en-GB" b="0"/>
              <a:t>Information Point to watch the 'Guide Dogs</a:t>
            </a:r>
            <a:br>
              <a:rPr lang="en-GB" b="0"/>
            </a:br>
            <a:r>
              <a:rPr lang="en-GB" b="0"/>
              <a:t>Futures: leading the way' webinar recording.</a:t>
            </a:r>
            <a:endParaRPr lang="en-GB"/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endParaRPr lang="en-GB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sz="2200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sz="2200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sz="2200" b="0"/>
          </a:p>
          <a:p>
            <a:pPr marL="0" indent="0">
              <a:lnSpc>
                <a:spcPct val="115000"/>
              </a:lnSpc>
              <a:spcBef>
                <a:spcPts val="0"/>
              </a:spcBef>
            </a:pPr>
            <a:endParaRPr lang="en-GB" sz="2200" b="0"/>
          </a:p>
        </p:txBody>
      </p:sp>
      <p:sp>
        <p:nvSpPr>
          <p:cNvPr id="128" name="Google Shape;128;ge4063f5983_0_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5F955C-818F-4263-9842-F2B0BDE35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" b="9534"/>
          <a:stretch/>
        </p:blipFill>
        <p:spPr>
          <a:xfrm>
            <a:off x="5699971" y="2027740"/>
            <a:ext cx="2735297" cy="33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6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4063f5983_0_14"/>
          <p:cNvSpPr/>
          <p:nvPr/>
        </p:nvSpPr>
        <p:spPr>
          <a:xfrm>
            <a:off x="3429992" y="1264181"/>
            <a:ext cx="5286787" cy="48012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e4063f5983_0_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/>
              <a:t>Canine Assisted Services (CAS)</a:t>
            </a:r>
            <a:endParaRPr lang="en-US"/>
          </a:p>
        </p:txBody>
      </p:sp>
      <p:sp>
        <p:nvSpPr>
          <p:cNvPr id="127" name="Google Shape;127;ge4063f5983_0_14"/>
          <p:cNvSpPr txBox="1">
            <a:spLocks noGrp="1"/>
          </p:cNvSpPr>
          <p:nvPr>
            <p:ph type="body" idx="2"/>
          </p:nvPr>
        </p:nvSpPr>
        <p:spPr>
          <a:xfrm>
            <a:off x="3426192" y="1457064"/>
            <a:ext cx="5079708" cy="442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r>
              <a:rPr lang="en-GB" sz="1700" b="0"/>
              <a:t>Currently we have 135 people Ready to Train and have qualified 31 partnerships so far this year, with many more lined up!</a:t>
            </a:r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endParaRPr lang="en-GB" sz="1700" b="0"/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r>
              <a:rPr lang="en-GB" sz="1700" b="0"/>
              <a:t>Working hard to match people who are our longer waiters, including two matches last week (1 Leeds, 1 Newcastle).</a:t>
            </a:r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endParaRPr lang="en-GB" sz="1700" b="0"/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r>
              <a:rPr lang="en-GB" sz="1700" b="0"/>
              <a:t>80% people matched in less than two years, with an average of 18 months.</a:t>
            </a:r>
            <a:endParaRPr lang="en-GB" sz="1700"/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endParaRPr lang="en-GB" sz="1700" b="0"/>
          </a:p>
          <a:p>
            <a:pPr marL="387350" indent="-285750">
              <a:lnSpc>
                <a:spcPct val="114999"/>
              </a:lnSpc>
              <a:spcBef>
                <a:spcPts val="0"/>
              </a:spcBef>
              <a:buSzPts val="2000"/>
              <a:buChar char="•"/>
            </a:pPr>
            <a:r>
              <a:rPr lang="en-GB" sz="1700" b="0"/>
              <a:t>Guide Dogs Academy recruitment started in July, and the North East will build our dog training staff numbers significantly. </a:t>
            </a:r>
          </a:p>
        </p:txBody>
      </p:sp>
      <p:sp>
        <p:nvSpPr>
          <p:cNvPr id="128" name="Google Shape;128;ge4063f5983_0_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A3662D-D526-444F-B2D5-3C655E508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1" y="1669616"/>
            <a:ext cx="2743200" cy="378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D19F7AE38CF4ABBCDEBD8A75BDD96" ma:contentTypeVersion="6" ma:contentTypeDescription="Create a new document." ma:contentTypeScope="" ma:versionID="9ceb37d103353ca91132aec3363a3fe8">
  <xsd:schema xmlns:xsd="http://www.w3.org/2001/XMLSchema" xmlns:xs="http://www.w3.org/2001/XMLSchema" xmlns:p="http://schemas.microsoft.com/office/2006/metadata/properties" xmlns:ns2="1187d3cc-9d0d-4187-9007-23923abd1bb0" xmlns:ns3="9f0915f5-bf6b-4061-a2f3-8eae136852af" targetNamespace="http://schemas.microsoft.com/office/2006/metadata/properties" ma:root="true" ma:fieldsID="dbe538dac0be41a0d695db031786e90b" ns2:_="" ns3:_="">
    <xsd:import namespace="1187d3cc-9d0d-4187-9007-23923abd1bb0"/>
    <xsd:import namespace="9f0915f5-bf6b-4061-a2f3-8eae13685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7d3cc-9d0d-4187-9007-23923abd1b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915f5-bf6b-4061-a2f3-8eae136852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0915f5-bf6b-4061-a2f3-8eae136852af">
      <UserInfo>
        <DisplayName>Julie Wood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55DE84F-1FE7-4F1D-9337-816EB1B1C029}">
  <ds:schemaRefs>
    <ds:schemaRef ds:uri="1187d3cc-9d0d-4187-9007-23923abd1bb0"/>
    <ds:schemaRef ds:uri="9f0915f5-bf6b-4061-a2f3-8eae136852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8B6ADA-22C9-4900-A891-B6CA6A3D6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5D62E7-188B-42BE-884B-251CAF8651BD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9f0915f5-bf6b-4061-a2f3-8eae136852af"/>
    <ds:schemaRef ds:uri="http://purl.org/dc/dcmitype/"/>
    <ds:schemaRef ds:uri="http://schemas.openxmlformats.org/package/2006/metadata/core-properties"/>
    <ds:schemaRef ds:uri="http://purl.org/dc/elements/1.1/"/>
    <ds:schemaRef ds:uri="1187d3cc-9d0d-4187-9007-23923abd1bb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On-screen Show (4:3)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Damion Afflick</cp:lastModifiedBy>
  <cp:revision>2</cp:revision>
  <dcterms:created xsi:type="dcterms:W3CDTF">2020-03-30T08:10:14Z</dcterms:created>
  <dcterms:modified xsi:type="dcterms:W3CDTF">2021-08-17T16:10:40Z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0x010100E60D19F7AE38CF4ABBCDEBD8A75BDD96</vt:lpwstr>
  </property>
</Properties>
</file>