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  <p:sldMasterId id="2147483666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4104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39" roundtripDataSignature="AMtx7mhmhsmHZnwAt8ubDn/blwl1EJzTD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104" orient="horz"/>
        <p:guide pos="57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slide" Target="slides/slide31.xml"/><Relationship Id="rId14" Type="http://schemas.openxmlformats.org/officeDocument/2006/relationships/slide" Target="slides/slide8.xml"/><Relationship Id="rId36" Type="http://schemas.openxmlformats.org/officeDocument/2006/relationships/slide" Target="slides/slide30.xml"/><Relationship Id="rId17" Type="http://schemas.openxmlformats.org/officeDocument/2006/relationships/slide" Target="slides/slide11.xml"/><Relationship Id="rId39" Type="http://customschemas.google.com/relationships/presentationmetadata" Target="metadata"/><Relationship Id="rId16" Type="http://schemas.openxmlformats.org/officeDocument/2006/relationships/slide" Target="slides/slide10.xml"/><Relationship Id="rId38" Type="http://schemas.openxmlformats.org/officeDocument/2006/relationships/slide" Target="slides/slide32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1" name="Google Shape;181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All intro and welcome volunteers</a:t>
            </a:r>
            <a:endParaRPr/>
          </a:p>
        </p:txBody>
      </p:sp>
      <p:sp>
        <p:nvSpPr>
          <p:cNvPr id="182" name="Google Shape;182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7a3d0b38de_0_3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0" name="Google Shape;250;g7a3d0b38de_0_3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51" name="Google Shape;251;g7a3d0b38de_0_3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7a3d0b38de_0_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0" name="Google Shape;260;g7a3d0b38de_0_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61" name="Google Shape;261;g7a3d0b38de_0_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d31f11aa61_0_3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8" name="Google Shape;268;gd31f11aa61_0_3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69" name="Google Shape;269;gd31f11aa61_0_3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a45634c2cd_0_24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7" name="Google Shape;277;ga45634c2cd_0_24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002C5C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rgbClr val="002C5C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rgbClr val="002C5C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rgbClr val="002C5C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rgbClr val="002C5C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78" name="Google Shape;278;ga45634c2cd_0_24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d31f11aa61_0_4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3" name="Google Shape;283;gd31f11aa61_0_4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84" name="Google Shape;284;gd31f11aa61_0_4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d31f11aa61_0_4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1" name="Google Shape;291;gd31f11aa61_0_4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92" name="Google Shape;292;gd31f11aa61_0_4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a45634c2cd_0_25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0" name="Google Shape;300;ga45634c2cd_0_25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01" name="Google Shape;301;ga45634c2cd_0_25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7a3d0b38de_0_1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6" name="Google Shape;306;g7a3d0b38de_0_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307" name="Google Shape;307;g7a3d0b38de_0_1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7a3d0b38de_0_2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5" name="Google Shape;315;g7a3d0b38de_0_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6" name="Google Shape;316;g7a3d0b38de_0_2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9e8cc8d39c_0_2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5" name="Google Shape;325;g9e8cc8d39c_0_2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26" name="Google Shape;326;g9e8cc8d39c_0_2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a6324871e2_0_5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8" name="Google Shape;188;ga6324871e2_0_5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9" name="Google Shape;189;ga6324871e2_0_5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9e8cc8d39c_0_1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1" name="Google Shape;331;g9e8cc8d39c_0_1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002C5C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32" name="Google Shape;332;g9e8cc8d39c_0_1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bd30211381_0_29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0" name="Google Shape;340;gbd30211381_0_29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rgbClr val="201F1E"/>
              </a:solidFill>
              <a:highlight>
                <a:schemeClr val="lt1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solidFill>
                <a:srgbClr val="201F1E"/>
              </a:solidFill>
              <a:highlight>
                <a:schemeClr val="lt1"/>
              </a:highlight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41" name="Google Shape;341;gbd30211381_0_29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d698752477_1_8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8" name="Google Shape;348;gd698752477_1_8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9" name="Google Shape;349;gd698752477_1_8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GB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a4ea0f4958_0_2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6" name="Google Shape;356;ga4ea0f4958_0_2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i="1">
              <a:solidFill>
                <a:srgbClr val="002C5C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7" name="Google Shape;357;ga4ea0f4958_0_2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2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5" name="Google Shape;365;p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solidFill>
                <a:srgbClr val="201F1E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66" name="Google Shape;366;p2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d698752477_1_10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3" name="Google Shape;373;gd698752477_1_10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solidFill>
                <a:srgbClr val="201F1E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74" name="Google Shape;374;gd698752477_1_10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d698752477_1_11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2" name="Google Shape;382;gd698752477_1_1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0" sz="2000"/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rgbClr val="201F1E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rgbClr val="201F1E"/>
              </a:solidFill>
              <a:highlight>
                <a:schemeClr val="lt1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solidFill>
                <a:srgbClr val="201F1E"/>
              </a:solidFill>
              <a:highlight>
                <a:schemeClr val="lt1"/>
              </a:highlight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83" name="Google Shape;383;gd698752477_1_11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d698752477_1_12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2" name="Google Shape;392;gd698752477_1_1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solidFill>
                <a:srgbClr val="201F1E"/>
              </a:solidFill>
              <a:highlight>
                <a:schemeClr val="lt1"/>
              </a:highlight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93" name="Google Shape;393;gd698752477_1_12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d698752477_1_12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2" name="Google Shape;402;gd698752477_1_12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solidFill>
                <a:srgbClr val="201F1E"/>
              </a:solidFill>
              <a:highlight>
                <a:schemeClr val="lt1"/>
              </a:highlight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03" name="Google Shape;403;gd698752477_1_12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d698752477_1_13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1" name="Google Shape;411;gd698752477_1_13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sz="1200">
              <a:solidFill>
                <a:srgbClr val="201F1E"/>
              </a:solidFill>
              <a:highlight>
                <a:srgbClr val="FFFFFF"/>
              </a:highlight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sz="1200">
              <a:solidFill>
                <a:srgbClr val="201F1E"/>
              </a:solidFill>
              <a:highlight>
                <a:srgbClr val="FFFFFF"/>
              </a:highlight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sz="1200">
              <a:solidFill>
                <a:srgbClr val="201F1E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solidFill>
                <a:srgbClr val="201F1E"/>
              </a:solidFill>
              <a:highlight>
                <a:schemeClr val="lt1"/>
              </a:highlight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12" name="Google Shape;412;gd698752477_1_13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6" name="Google Shape;196;p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97" name="Google Shape;197;p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d698752477_1_15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0" name="Google Shape;420;gd698752477_1_15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421" name="Google Shape;421;gd698752477_1_15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9" name="Google Shape;429;p2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d698752477_1_17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5" name="Google Shape;435;gd698752477_1_17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36" name="Google Shape;436;gd698752477_1_17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2" name="Google Shape;202;p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3" name="Google Shape;203;p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0" name="Google Shape;210;p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1" name="Google Shape;211;p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8" name="Google Shape;218;p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8890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9" name="Google Shape;219;p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d31f11aa61_0_6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7" name="Google Shape;227;gd31f11aa61_0_6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8" name="Google Shape;228;gd31f11aa61_0_6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a45634c2cd_0_15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5" name="Google Shape;235;ga45634c2cd_0_15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6" name="Google Shape;236;ga45634c2cd_0_15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d31f11aa61_0_2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1" name="Google Shape;241;gd31f11aa61_0_2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42" name="Google Shape;242;gd31f11aa61_0_2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bg>
      <p:bgPr>
        <a:solidFill>
          <a:schemeClr val="dk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uide Dogs Logo" id="16" name="Google Shape;16;p6" title="Guide Dogs Logo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450" y="425450"/>
            <a:ext cx="1461394" cy="63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6"/>
          <p:cNvSpPr txBox="1"/>
          <p:nvPr>
            <p:ph idx="1" type="body"/>
          </p:nvPr>
        </p:nvSpPr>
        <p:spPr>
          <a:xfrm>
            <a:off x="424799" y="1327150"/>
            <a:ext cx="8294400" cy="313230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  <a:defRPr sz="2400">
                <a:solidFill>
                  <a:schemeClr val="accen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rebuchet MS"/>
              <a:buNone/>
              <a:defRPr sz="2200"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rebuchet MS"/>
              <a:buNone/>
              <a:defRPr sz="2200"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rebuchet MS"/>
              <a:buNone/>
              <a:defRPr sz="22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6" title="Decorative"/>
          <p:cNvSpPr/>
          <p:nvPr/>
        </p:nvSpPr>
        <p:spPr>
          <a:xfrm>
            <a:off x="0" y="0"/>
            <a:ext cx="9144000" cy="6858000"/>
          </a:xfrm>
          <a:custGeom>
            <a:rect b="b" l="l" r="r" t="t"/>
            <a:pathLst>
              <a:path extrusionOk="0" h="20998" w="27997">
                <a:moveTo>
                  <a:pt x="26189" y="0"/>
                </a:moveTo>
                <a:cubicBezTo>
                  <a:pt x="26539" y="1662"/>
                  <a:pt x="26626" y="2304"/>
                  <a:pt x="26626" y="3966"/>
                </a:cubicBezTo>
                <a:cubicBezTo>
                  <a:pt x="26626" y="8983"/>
                  <a:pt x="23797" y="17498"/>
                  <a:pt x="13475" y="17498"/>
                </a:cubicBezTo>
                <a:cubicBezTo>
                  <a:pt x="9304" y="17498"/>
                  <a:pt x="6621" y="16857"/>
                  <a:pt x="3412" y="16857"/>
                </a:cubicBezTo>
                <a:cubicBezTo>
                  <a:pt x="1954" y="16857"/>
                  <a:pt x="962" y="17265"/>
                  <a:pt x="0" y="17703"/>
                </a:cubicBezTo>
                <a:cubicBezTo>
                  <a:pt x="0" y="20998"/>
                  <a:pt x="0" y="20998"/>
                  <a:pt x="0" y="20998"/>
                </a:cubicBezTo>
                <a:cubicBezTo>
                  <a:pt x="27997" y="20998"/>
                  <a:pt x="27997" y="20998"/>
                  <a:pt x="27997" y="20998"/>
                </a:cubicBezTo>
                <a:cubicBezTo>
                  <a:pt x="27997" y="0"/>
                  <a:pt x="27997" y="0"/>
                  <a:pt x="2799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1" anchor="ctr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v6" showMasterSp="0">
  <p:cSld name="Divider v6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 title="Decorative"/>
          <p:cNvSpPr/>
          <p:nvPr/>
        </p:nvSpPr>
        <p:spPr>
          <a:xfrm>
            <a:off x="-102" y="1"/>
            <a:ext cx="4927087" cy="6857847"/>
          </a:xfrm>
          <a:custGeom>
            <a:rect b="b" l="l" r="r" t="t"/>
            <a:pathLst>
              <a:path extrusionOk="0" h="6857847" w="4927087">
                <a:moveTo>
                  <a:pt x="4181830" y="0"/>
                </a:moveTo>
                <a:cubicBezTo>
                  <a:pt x="5019744" y="2400353"/>
                  <a:pt x="5152896" y="4752852"/>
                  <a:pt x="4572146" y="6857847"/>
                </a:cubicBezTo>
                <a:cubicBezTo>
                  <a:pt x="4572146" y="6857847"/>
                  <a:pt x="4572146" y="6857847"/>
                  <a:pt x="4181830" y="6857847"/>
                </a:cubicBezTo>
                <a:cubicBezTo>
                  <a:pt x="4181830" y="6857847"/>
                  <a:pt x="4181830" y="6857847"/>
                  <a:pt x="4181830" y="0"/>
                </a:cubicBezTo>
                <a:close/>
                <a:moveTo>
                  <a:pt x="0" y="0"/>
                </a:moveTo>
                <a:lnTo>
                  <a:pt x="4181524" y="0"/>
                </a:lnTo>
                <a:lnTo>
                  <a:pt x="4181524" y="6857847"/>
                </a:lnTo>
                <a:lnTo>
                  <a:pt x="0" y="6857847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1" anchor="ctr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4"/>
          <p:cNvSpPr txBox="1"/>
          <p:nvPr>
            <p:ph idx="1" type="body"/>
          </p:nvPr>
        </p:nvSpPr>
        <p:spPr>
          <a:xfrm>
            <a:off x="424799" y="1327150"/>
            <a:ext cx="4147201" cy="45703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Trebuchet MS"/>
              <a:buNone/>
              <a:defRPr sz="22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rebuchet MS"/>
              <a:buNone/>
              <a:defRPr sz="2200"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rebuchet MS"/>
              <a:buNone/>
              <a:defRPr sz="2200"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rebuchet MS"/>
              <a:buNone/>
              <a:defRPr sz="22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Guide Dogs Logo" id="58" name="Google Shape;58;p14" title="Guide Dogs Logo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450" y="6197670"/>
            <a:ext cx="835932" cy="3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836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v2" showMasterSp="0">
  <p:cSld name="Title and content v2">
    <p:bg>
      <p:bgPr>
        <a:solidFill>
          <a:schemeClr val="dk1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9"/>
          <p:cNvSpPr txBox="1"/>
          <p:nvPr>
            <p:ph idx="1" type="body"/>
          </p:nvPr>
        </p:nvSpPr>
        <p:spPr>
          <a:xfrm>
            <a:off x="425450" y="295199"/>
            <a:ext cx="8294400" cy="9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Trebuchet MS"/>
              <a:buNone/>
              <a:defRPr sz="22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rebuchet MS"/>
              <a:buNone/>
              <a:defRPr sz="2200"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rebuchet MS"/>
              <a:buNone/>
              <a:defRPr sz="2200"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rebuchet MS"/>
              <a:buNone/>
              <a:defRPr sz="22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" name="Google Shape;61;p19"/>
          <p:cNvSpPr txBox="1"/>
          <p:nvPr>
            <p:ph idx="2" type="body"/>
          </p:nvPr>
        </p:nvSpPr>
        <p:spPr>
          <a:xfrm>
            <a:off x="425450" y="1329994"/>
            <a:ext cx="8294400" cy="45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2pPr>
            <a:lvl3pPr indent="-342900" lvl="2" marL="1371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rebuchet MS"/>
              <a:buNone/>
              <a:defRPr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rebuchet MS"/>
              <a:buNone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Guide Dogs Logo" id="62" name="Google Shape;62;p19" title="Guide Dogs Logo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450" y="6197670"/>
            <a:ext cx="835932" cy="3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9" title="Decorative"/>
          <p:cNvSpPr txBox="1"/>
          <p:nvPr>
            <p:ph idx="11" type="ftr"/>
          </p:nvPr>
        </p:nvSpPr>
        <p:spPr>
          <a:xfrm>
            <a:off x="6346825" y="6416675"/>
            <a:ext cx="2085975" cy="1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9" title="Decorative"/>
          <p:cNvSpPr txBox="1"/>
          <p:nvPr>
            <p:ph idx="12" type="sldNum"/>
          </p:nvPr>
        </p:nvSpPr>
        <p:spPr>
          <a:xfrm>
            <a:off x="8432800" y="6416675"/>
            <a:ext cx="287338" cy="1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16">
          <p15:clr>
            <a:srgbClr val="FBAE40"/>
          </p15:clr>
        </p15:guide>
        <p15:guide id="2" orient="horz" pos="4104">
          <p15:clr>
            <a:srgbClr val="FBAE40"/>
          </p15:clr>
        </p15:guide>
        <p15:guide id="3" orient="horz" pos="3714">
          <p15:clr>
            <a:srgbClr val="FBAE40"/>
          </p15:clr>
        </p15:guide>
        <p15:guide id="4" orient="horz" pos="836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vider v1" showMasterSp="0">
  <p:cSld name="1_Divider v1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7" title="Decorative"/>
          <p:cNvSpPr/>
          <p:nvPr/>
        </p:nvSpPr>
        <p:spPr>
          <a:xfrm>
            <a:off x="-102" y="1"/>
            <a:ext cx="4927087" cy="6857847"/>
          </a:xfrm>
          <a:custGeom>
            <a:rect b="b" l="l" r="r" t="t"/>
            <a:pathLst>
              <a:path extrusionOk="0" h="6857847" w="4927087">
                <a:moveTo>
                  <a:pt x="4181830" y="0"/>
                </a:moveTo>
                <a:cubicBezTo>
                  <a:pt x="5019744" y="2400353"/>
                  <a:pt x="5152896" y="4752852"/>
                  <a:pt x="4572146" y="6857847"/>
                </a:cubicBezTo>
                <a:cubicBezTo>
                  <a:pt x="4572146" y="6857847"/>
                  <a:pt x="4572146" y="6857847"/>
                  <a:pt x="4181830" y="6857847"/>
                </a:cubicBezTo>
                <a:cubicBezTo>
                  <a:pt x="4181830" y="6857847"/>
                  <a:pt x="4181830" y="6857847"/>
                  <a:pt x="4181830" y="0"/>
                </a:cubicBezTo>
                <a:close/>
                <a:moveTo>
                  <a:pt x="0" y="0"/>
                </a:moveTo>
                <a:lnTo>
                  <a:pt x="4181524" y="0"/>
                </a:lnTo>
                <a:lnTo>
                  <a:pt x="4181524" y="6857847"/>
                </a:lnTo>
                <a:lnTo>
                  <a:pt x="0" y="6857847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1" anchor="ctr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7"/>
          <p:cNvSpPr txBox="1"/>
          <p:nvPr>
            <p:ph idx="1" type="body"/>
          </p:nvPr>
        </p:nvSpPr>
        <p:spPr>
          <a:xfrm>
            <a:off x="424799" y="1327150"/>
            <a:ext cx="4147201" cy="45703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Trebuchet MS"/>
              <a:buNone/>
              <a:defRPr sz="22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rebuchet MS"/>
              <a:buNone/>
              <a:defRPr sz="2200"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rebuchet MS"/>
              <a:buNone/>
              <a:defRPr sz="2200"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2200"/>
            </a:lvl5pPr>
            <a:lvl6pPr indent="-314325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6pPr>
            <a:lvl7pPr indent="-314325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7pPr>
            <a:lvl8pPr indent="-314325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8pPr>
            <a:lvl9pPr indent="-314325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9pPr>
          </a:lstStyle>
          <a:p/>
        </p:txBody>
      </p:sp>
      <p:sp>
        <p:nvSpPr>
          <p:cNvPr id="68" name="Google Shape;68;p27"/>
          <p:cNvSpPr/>
          <p:nvPr>
            <p:ph idx="2" type="pic"/>
          </p:nvPr>
        </p:nvSpPr>
        <p:spPr>
          <a:xfrm>
            <a:off x="4181728" y="-1"/>
            <a:ext cx="4962272" cy="6858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72000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rebuchet MS"/>
              <a:buNone/>
              <a:defRPr b="0" i="0" sz="1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pic>
        <p:nvPicPr>
          <p:cNvPr descr="Guide Dogs Logo" id="69" name="Google Shape;69;p27" title="Guide Dogs Logo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450" y="6197670"/>
            <a:ext cx="835932" cy="3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83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Table of contents">
    <p:bg>
      <p:bgPr>
        <a:solidFill>
          <a:schemeClr val="dk1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9"/>
          <p:cNvSpPr txBox="1"/>
          <p:nvPr>
            <p:ph idx="1" type="body"/>
          </p:nvPr>
        </p:nvSpPr>
        <p:spPr>
          <a:xfrm>
            <a:off x="425450" y="295199"/>
            <a:ext cx="8294400" cy="9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rebuchet MS"/>
              <a:buNone/>
              <a:defRPr sz="2200"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rebuchet MS"/>
              <a:buNone/>
              <a:defRPr sz="2200"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rebuchet MS"/>
              <a:buNone/>
              <a:defRPr sz="2200"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rebuchet MS"/>
              <a:buNone/>
              <a:defRPr sz="22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" name="Google Shape;72;p9"/>
          <p:cNvSpPr txBox="1"/>
          <p:nvPr>
            <p:ph idx="2" type="body"/>
          </p:nvPr>
        </p:nvSpPr>
        <p:spPr>
          <a:xfrm>
            <a:off x="425450" y="1329994"/>
            <a:ext cx="8294400" cy="45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b="0" sz="22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Trebuchet MS"/>
              <a:buNone/>
              <a:defRPr b="0" sz="22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Trebuchet MS"/>
              <a:buNone/>
              <a:defRPr b="0" sz="22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Trebuchet MS"/>
              <a:buNone/>
              <a:defRPr b="0" sz="22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Trebuchet MS"/>
              <a:buNone/>
              <a:defRPr b="0" sz="22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Guide Dogs Logo" id="73" name="Google Shape;73;p9" title="Guide Dogs Logo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450" y="6197670"/>
            <a:ext cx="835932" cy="3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9" title="Decorative"/>
          <p:cNvSpPr txBox="1"/>
          <p:nvPr>
            <p:ph idx="11" type="ftr"/>
          </p:nvPr>
        </p:nvSpPr>
        <p:spPr>
          <a:xfrm>
            <a:off x="6346825" y="6416675"/>
            <a:ext cx="2085975" cy="1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9" title="Decorative"/>
          <p:cNvSpPr txBox="1"/>
          <p:nvPr>
            <p:ph idx="12" type="sldNum"/>
          </p:nvPr>
        </p:nvSpPr>
        <p:spPr>
          <a:xfrm>
            <a:off x="8432800" y="6416675"/>
            <a:ext cx="287338" cy="1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16">
          <p15:clr>
            <a:srgbClr val="FBAE40"/>
          </p15:clr>
        </p15:guide>
        <p15:guide id="2" orient="horz" pos="4104">
          <p15:clr>
            <a:srgbClr val="FBAE40"/>
          </p15:clr>
        </p15:guide>
        <p15:guide id="3" orient="horz" pos="3714">
          <p15:clr>
            <a:srgbClr val="FBAE40"/>
          </p15:clr>
        </p15:guide>
        <p15:guide id="4" orient="horz" pos="83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v3" showMasterSp="0">
  <p:cSld name="Divider v3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1" title="Decorative"/>
          <p:cNvSpPr/>
          <p:nvPr/>
        </p:nvSpPr>
        <p:spPr>
          <a:xfrm>
            <a:off x="-102" y="1"/>
            <a:ext cx="4927087" cy="6857847"/>
          </a:xfrm>
          <a:custGeom>
            <a:rect b="b" l="l" r="r" t="t"/>
            <a:pathLst>
              <a:path extrusionOk="0" h="6857847" w="4927087">
                <a:moveTo>
                  <a:pt x="4181830" y="0"/>
                </a:moveTo>
                <a:cubicBezTo>
                  <a:pt x="5019744" y="2400353"/>
                  <a:pt x="5152896" y="4752852"/>
                  <a:pt x="4572146" y="6857847"/>
                </a:cubicBezTo>
                <a:cubicBezTo>
                  <a:pt x="4572146" y="6857847"/>
                  <a:pt x="4572146" y="6857847"/>
                  <a:pt x="4181830" y="6857847"/>
                </a:cubicBezTo>
                <a:cubicBezTo>
                  <a:pt x="4181830" y="6857847"/>
                  <a:pt x="4181830" y="6857847"/>
                  <a:pt x="4181830" y="0"/>
                </a:cubicBezTo>
                <a:close/>
                <a:moveTo>
                  <a:pt x="0" y="0"/>
                </a:moveTo>
                <a:lnTo>
                  <a:pt x="4181524" y="0"/>
                </a:lnTo>
                <a:lnTo>
                  <a:pt x="4181524" y="6857847"/>
                </a:lnTo>
                <a:lnTo>
                  <a:pt x="0" y="685784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1" anchor="ctr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424799" y="1327150"/>
            <a:ext cx="4147201" cy="45703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rebuchet MS"/>
              <a:buNone/>
              <a:defRPr sz="22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rebuchet MS"/>
              <a:buNone/>
              <a:defRPr sz="2200"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rebuchet MS"/>
              <a:buNone/>
              <a:defRPr sz="2200"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rebuchet MS"/>
              <a:buNone/>
              <a:defRPr sz="22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11"/>
          <p:cNvSpPr/>
          <p:nvPr>
            <p:ph idx="2" type="pic"/>
          </p:nvPr>
        </p:nvSpPr>
        <p:spPr>
          <a:xfrm>
            <a:off x="4181728" y="-1"/>
            <a:ext cx="4962272" cy="6858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72000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rebuchet MS"/>
              <a:buNone/>
              <a:defRPr b="0" i="0" sz="1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pic>
        <p:nvPicPr>
          <p:cNvPr descr="Guide Dogs Logo" id="80" name="Google Shape;80;p11" title="Guide Dogs Logo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450" y="6197670"/>
            <a:ext cx="835932" cy="3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836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v5" showMasterSp="0">
  <p:cSld name="Divider v5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3" title="Decorative"/>
          <p:cNvSpPr/>
          <p:nvPr/>
        </p:nvSpPr>
        <p:spPr>
          <a:xfrm>
            <a:off x="-102" y="1"/>
            <a:ext cx="4927087" cy="6857847"/>
          </a:xfrm>
          <a:custGeom>
            <a:rect b="b" l="l" r="r" t="t"/>
            <a:pathLst>
              <a:path extrusionOk="0" h="6857847" w="4927087">
                <a:moveTo>
                  <a:pt x="4181830" y="0"/>
                </a:moveTo>
                <a:cubicBezTo>
                  <a:pt x="5019744" y="2400353"/>
                  <a:pt x="5152896" y="4752852"/>
                  <a:pt x="4572146" y="6857847"/>
                </a:cubicBezTo>
                <a:cubicBezTo>
                  <a:pt x="4572146" y="6857847"/>
                  <a:pt x="4572146" y="6857847"/>
                  <a:pt x="4181830" y="6857847"/>
                </a:cubicBezTo>
                <a:cubicBezTo>
                  <a:pt x="4181830" y="6857847"/>
                  <a:pt x="4181830" y="6857847"/>
                  <a:pt x="4181830" y="0"/>
                </a:cubicBezTo>
                <a:close/>
                <a:moveTo>
                  <a:pt x="0" y="0"/>
                </a:moveTo>
                <a:lnTo>
                  <a:pt x="4181524" y="0"/>
                </a:lnTo>
                <a:lnTo>
                  <a:pt x="4181524" y="6857847"/>
                </a:lnTo>
                <a:lnTo>
                  <a:pt x="0" y="685784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1" anchor="ctr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3"/>
          <p:cNvSpPr txBox="1"/>
          <p:nvPr>
            <p:ph idx="1" type="body"/>
          </p:nvPr>
        </p:nvSpPr>
        <p:spPr>
          <a:xfrm>
            <a:off x="424799" y="1327150"/>
            <a:ext cx="4147201" cy="45703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rebuchet MS"/>
              <a:buNone/>
              <a:defRPr sz="22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rebuchet MS"/>
              <a:buNone/>
              <a:defRPr sz="2200"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rebuchet MS"/>
              <a:buNone/>
              <a:defRPr sz="2200"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rebuchet MS"/>
              <a:buNone/>
              <a:defRPr sz="22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" name="Google Shape;84;p13"/>
          <p:cNvSpPr/>
          <p:nvPr>
            <p:ph idx="2" type="pic"/>
          </p:nvPr>
        </p:nvSpPr>
        <p:spPr>
          <a:xfrm>
            <a:off x="4181728" y="-1"/>
            <a:ext cx="4962272" cy="6858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72000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rebuchet MS"/>
              <a:buNone/>
              <a:defRPr b="0" i="0" sz="1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pic>
        <p:nvPicPr>
          <p:cNvPr descr="Guide Dogs Logo" id="85" name="Google Shape;85;p13" title="Guide Dogs Logo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450" y="6197670"/>
            <a:ext cx="835932" cy="3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836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v7" showMasterSp="0">
  <p:cSld name="Divider v7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 title="Decorative"/>
          <p:cNvSpPr/>
          <p:nvPr/>
        </p:nvSpPr>
        <p:spPr>
          <a:xfrm>
            <a:off x="-102" y="1"/>
            <a:ext cx="4927087" cy="6857847"/>
          </a:xfrm>
          <a:custGeom>
            <a:rect b="b" l="l" r="r" t="t"/>
            <a:pathLst>
              <a:path extrusionOk="0" h="6857847" w="4927087">
                <a:moveTo>
                  <a:pt x="4181830" y="0"/>
                </a:moveTo>
                <a:cubicBezTo>
                  <a:pt x="5019744" y="2400353"/>
                  <a:pt x="5152896" y="4752852"/>
                  <a:pt x="4572146" y="6857847"/>
                </a:cubicBezTo>
                <a:cubicBezTo>
                  <a:pt x="4572146" y="6857847"/>
                  <a:pt x="4572146" y="6857847"/>
                  <a:pt x="4181830" y="6857847"/>
                </a:cubicBezTo>
                <a:cubicBezTo>
                  <a:pt x="4181830" y="6857847"/>
                  <a:pt x="4181830" y="6857847"/>
                  <a:pt x="4181830" y="0"/>
                </a:cubicBezTo>
                <a:close/>
                <a:moveTo>
                  <a:pt x="0" y="0"/>
                </a:moveTo>
                <a:lnTo>
                  <a:pt x="4181524" y="0"/>
                </a:lnTo>
                <a:lnTo>
                  <a:pt x="4181524" y="6857847"/>
                </a:lnTo>
                <a:lnTo>
                  <a:pt x="0" y="685784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1" anchor="ctr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5"/>
          <p:cNvSpPr txBox="1"/>
          <p:nvPr>
            <p:ph idx="1" type="body"/>
          </p:nvPr>
        </p:nvSpPr>
        <p:spPr>
          <a:xfrm>
            <a:off x="424799" y="1327150"/>
            <a:ext cx="4147201" cy="45703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rebuchet MS"/>
              <a:buNone/>
              <a:defRPr sz="22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rebuchet MS"/>
              <a:buNone/>
              <a:defRPr sz="2200"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rebuchet MS"/>
              <a:buNone/>
              <a:defRPr sz="2200"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rebuchet MS"/>
              <a:buNone/>
              <a:defRPr sz="22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" name="Google Shape;89;p15"/>
          <p:cNvSpPr/>
          <p:nvPr>
            <p:ph idx="2" type="pic"/>
          </p:nvPr>
        </p:nvSpPr>
        <p:spPr>
          <a:xfrm>
            <a:off x="4181728" y="-1"/>
            <a:ext cx="4962272" cy="6858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72000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rebuchet MS"/>
              <a:buNone/>
              <a:defRPr b="0" i="0" sz="1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pic>
        <p:nvPicPr>
          <p:cNvPr descr="Guide Dogs Logo" id="90" name="Google Shape;90;p15" title="Guide Dogs Logo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450" y="6197670"/>
            <a:ext cx="835932" cy="3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836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>
  <p:cSld name="Blank">
    <p:bg>
      <p:bgPr>
        <a:solidFill>
          <a:schemeClr val="accent1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v1" showMasterSp="0">
  <p:cSld name="Divider v1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d698752477_1_6" title="Decorative"/>
          <p:cNvSpPr/>
          <p:nvPr/>
        </p:nvSpPr>
        <p:spPr>
          <a:xfrm>
            <a:off x="-102" y="1"/>
            <a:ext cx="4927087" cy="6857847"/>
          </a:xfrm>
          <a:custGeom>
            <a:rect b="b" l="l" r="r" t="t"/>
            <a:pathLst>
              <a:path extrusionOk="0" h="6857847" w="4927087">
                <a:moveTo>
                  <a:pt x="4181830" y="0"/>
                </a:moveTo>
                <a:cubicBezTo>
                  <a:pt x="5019744" y="2400353"/>
                  <a:pt x="5152896" y="4752852"/>
                  <a:pt x="4572146" y="6857847"/>
                </a:cubicBezTo>
                <a:cubicBezTo>
                  <a:pt x="4572146" y="6857847"/>
                  <a:pt x="4572146" y="6857847"/>
                  <a:pt x="4181830" y="6857847"/>
                </a:cubicBezTo>
                <a:cubicBezTo>
                  <a:pt x="4181830" y="6857847"/>
                  <a:pt x="4181830" y="6857847"/>
                  <a:pt x="4181830" y="0"/>
                </a:cubicBezTo>
                <a:close/>
                <a:moveTo>
                  <a:pt x="0" y="0"/>
                </a:moveTo>
                <a:lnTo>
                  <a:pt x="4181524" y="0"/>
                </a:lnTo>
                <a:lnTo>
                  <a:pt x="4181524" y="6857847"/>
                </a:lnTo>
                <a:lnTo>
                  <a:pt x="0" y="6857847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1" anchor="ctr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gd698752477_1_6"/>
          <p:cNvSpPr txBox="1"/>
          <p:nvPr>
            <p:ph idx="1" type="body"/>
          </p:nvPr>
        </p:nvSpPr>
        <p:spPr>
          <a:xfrm>
            <a:off x="424799" y="1327150"/>
            <a:ext cx="4147201" cy="45703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Trebuchet MS"/>
              <a:buNone/>
              <a:defRPr sz="22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rebuchet MS"/>
              <a:buNone/>
              <a:defRPr sz="2200"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rebuchet MS"/>
              <a:buNone/>
              <a:defRPr sz="2200"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rebuchet MS"/>
              <a:buNone/>
              <a:defRPr sz="22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1" name="Google Shape;101;gd698752477_1_6"/>
          <p:cNvSpPr/>
          <p:nvPr>
            <p:ph idx="2" type="pic"/>
          </p:nvPr>
        </p:nvSpPr>
        <p:spPr>
          <a:xfrm>
            <a:off x="4181728" y="-1"/>
            <a:ext cx="4962272" cy="6858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72000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rebuchet MS"/>
              <a:buNone/>
              <a:defRPr b="0" i="0" sz="1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pic>
        <p:nvPicPr>
          <p:cNvPr descr="Guide Dogs Logo" id="102" name="Google Shape;102;gd698752477_1_6" title="Guide Dogs Logo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450" y="6197670"/>
            <a:ext cx="835932" cy="3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836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bg>
      <p:bgPr>
        <a:solidFill>
          <a:schemeClr val="dk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uide Dogs Logo" id="104" name="Google Shape;104;gd698752477_1_11" title="Guide Dogs Logo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450" y="425450"/>
            <a:ext cx="1461394" cy="63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gd698752477_1_11"/>
          <p:cNvSpPr txBox="1"/>
          <p:nvPr>
            <p:ph idx="1" type="body"/>
          </p:nvPr>
        </p:nvSpPr>
        <p:spPr>
          <a:xfrm>
            <a:off x="424799" y="1327150"/>
            <a:ext cx="8294400" cy="313230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  <a:defRPr sz="2400">
                <a:solidFill>
                  <a:schemeClr val="accen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rebuchet MS"/>
              <a:buNone/>
              <a:defRPr sz="2200"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rebuchet MS"/>
              <a:buNone/>
              <a:defRPr sz="2200"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rebuchet MS"/>
              <a:buNone/>
              <a:defRPr sz="22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" name="Google Shape;106;gd698752477_1_11" title="Decorative"/>
          <p:cNvSpPr/>
          <p:nvPr/>
        </p:nvSpPr>
        <p:spPr>
          <a:xfrm>
            <a:off x="0" y="0"/>
            <a:ext cx="9144000" cy="6858000"/>
          </a:xfrm>
          <a:custGeom>
            <a:rect b="b" l="l" r="r" t="t"/>
            <a:pathLst>
              <a:path extrusionOk="0" h="20998" w="27997">
                <a:moveTo>
                  <a:pt x="26189" y="0"/>
                </a:moveTo>
                <a:cubicBezTo>
                  <a:pt x="26539" y="1662"/>
                  <a:pt x="26626" y="2304"/>
                  <a:pt x="26626" y="3966"/>
                </a:cubicBezTo>
                <a:cubicBezTo>
                  <a:pt x="26626" y="8983"/>
                  <a:pt x="23797" y="17498"/>
                  <a:pt x="13475" y="17498"/>
                </a:cubicBezTo>
                <a:cubicBezTo>
                  <a:pt x="9304" y="17498"/>
                  <a:pt x="6621" y="16857"/>
                  <a:pt x="3412" y="16857"/>
                </a:cubicBezTo>
                <a:cubicBezTo>
                  <a:pt x="1954" y="16857"/>
                  <a:pt x="962" y="17265"/>
                  <a:pt x="0" y="17703"/>
                </a:cubicBezTo>
                <a:cubicBezTo>
                  <a:pt x="0" y="20998"/>
                  <a:pt x="0" y="20998"/>
                  <a:pt x="0" y="20998"/>
                </a:cubicBezTo>
                <a:cubicBezTo>
                  <a:pt x="27997" y="20998"/>
                  <a:pt x="27997" y="20998"/>
                  <a:pt x="27997" y="20998"/>
                </a:cubicBezTo>
                <a:cubicBezTo>
                  <a:pt x="27997" y="0"/>
                  <a:pt x="27997" y="0"/>
                  <a:pt x="2799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1" anchor="ctr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able of contents">
  <p:cSld name="1_Table of contents">
    <p:bg>
      <p:bgPr>
        <a:solidFill>
          <a:schemeClr val="dk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2"/>
          <p:cNvSpPr txBox="1"/>
          <p:nvPr>
            <p:ph idx="1" type="body"/>
          </p:nvPr>
        </p:nvSpPr>
        <p:spPr>
          <a:xfrm>
            <a:off x="425450" y="295199"/>
            <a:ext cx="8294400" cy="9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rebuchet MS"/>
              <a:buNone/>
              <a:defRPr sz="2200"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rebuchet MS"/>
              <a:buNone/>
              <a:defRPr sz="2200"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rebuchet MS"/>
              <a:buNone/>
              <a:defRPr sz="2200"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2200"/>
            </a:lvl5pPr>
            <a:lvl6pPr indent="-314325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6pPr>
            <a:lvl7pPr indent="-314325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7pPr>
            <a:lvl8pPr indent="-314325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8pPr>
            <a:lvl9pPr indent="-314325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9pPr>
          </a:lstStyle>
          <a:p/>
        </p:txBody>
      </p:sp>
      <p:sp>
        <p:nvSpPr>
          <p:cNvPr id="21" name="Google Shape;21;p32"/>
          <p:cNvSpPr txBox="1"/>
          <p:nvPr>
            <p:ph idx="2" type="body"/>
          </p:nvPr>
        </p:nvSpPr>
        <p:spPr>
          <a:xfrm>
            <a:off x="425450" y="1329994"/>
            <a:ext cx="8294400" cy="45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 b="0" sz="22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Trebuchet MS"/>
              <a:buNone/>
              <a:defRPr b="0" sz="22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Trebuchet MS"/>
              <a:buNone/>
              <a:defRPr b="0" sz="22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Trebuchet MS"/>
              <a:buNone/>
              <a:defRPr b="0" sz="22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000"/>
              <a:buNone/>
              <a:defRPr b="0" sz="2200">
                <a:solidFill>
                  <a:schemeClr val="lt1"/>
                </a:solidFill>
              </a:defRPr>
            </a:lvl5pPr>
            <a:lvl6pPr indent="-314325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6pPr>
            <a:lvl7pPr indent="-314325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7pPr>
            <a:lvl8pPr indent="-314325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8pPr>
            <a:lvl9pPr indent="-314325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9pPr>
          </a:lstStyle>
          <a:p/>
        </p:txBody>
      </p:sp>
      <p:pic>
        <p:nvPicPr>
          <p:cNvPr descr="Guide Dogs Logo" id="22" name="Google Shape;22;p32" title="Guide Dogs Logo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450" y="6197670"/>
            <a:ext cx="835932" cy="3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32" title="Decorative"/>
          <p:cNvSpPr txBox="1"/>
          <p:nvPr>
            <p:ph idx="11" type="ftr"/>
          </p:nvPr>
        </p:nvSpPr>
        <p:spPr>
          <a:xfrm>
            <a:off x="6346825" y="6416675"/>
            <a:ext cx="2085975" cy="1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2" title="Decorative"/>
          <p:cNvSpPr txBox="1"/>
          <p:nvPr>
            <p:ph idx="12" type="sldNum"/>
          </p:nvPr>
        </p:nvSpPr>
        <p:spPr>
          <a:xfrm>
            <a:off x="8432800" y="6416675"/>
            <a:ext cx="287338" cy="1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16">
          <p15:clr>
            <a:srgbClr val="FBAE40"/>
          </p15:clr>
        </p15:guide>
        <p15:guide id="2" orient="horz" pos="4104">
          <p15:clr>
            <a:srgbClr val="FBAE40"/>
          </p15:clr>
        </p15:guide>
        <p15:guide id="3" orient="horz" pos="3714">
          <p15:clr>
            <a:srgbClr val="FBAE40"/>
          </p15:clr>
        </p15:guide>
        <p15:guide id="4" orient="horz" pos="836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Table of contents">
    <p:bg>
      <p:bgPr>
        <a:solidFill>
          <a:schemeClr val="dk1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d698752477_1_15"/>
          <p:cNvSpPr txBox="1"/>
          <p:nvPr>
            <p:ph idx="1" type="body"/>
          </p:nvPr>
        </p:nvSpPr>
        <p:spPr>
          <a:xfrm>
            <a:off x="425450" y="295199"/>
            <a:ext cx="8294400" cy="9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rebuchet MS"/>
              <a:buNone/>
              <a:defRPr sz="2200"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rebuchet MS"/>
              <a:buNone/>
              <a:defRPr sz="2200"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rebuchet MS"/>
              <a:buNone/>
              <a:defRPr sz="2200"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rebuchet MS"/>
              <a:buNone/>
              <a:defRPr sz="22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" name="Google Shape;109;gd698752477_1_15"/>
          <p:cNvSpPr txBox="1"/>
          <p:nvPr>
            <p:ph idx="2" type="body"/>
          </p:nvPr>
        </p:nvSpPr>
        <p:spPr>
          <a:xfrm>
            <a:off x="425450" y="1329994"/>
            <a:ext cx="8294400" cy="45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b="0" sz="22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Trebuchet MS"/>
              <a:buNone/>
              <a:defRPr b="0" sz="22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Trebuchet MS"/>
              <a:buNone/>
              <a:defRPr b="0" sz="22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Trebuchet MS"/>
              <a:buNone/>
              <a:defRPr b="0" sz="22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Trebuchet MS"/>
              <a:buNone/>
              <a:defRPr b="0" sz="22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Guide Dogs Logo" id="110" name="Google Shape;110;gd698752477_1_15" title="Guide Dogs Logo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450" y="6197670"/>
            <a:ext cx="835932" cy="3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gd698752477_1_15" title="Decorative"/>
          <p:cNvSpPr txBox="1"/>
          <p:nvPr>
            <p:ph idx="11" type="ftr"/>
          </p:nvPr>
        </p:nvSpPr>
        <p:spPr>
          <a:xfrm>
            <a:off x="6346825" y="6416675"/>
            <a:ext cx="2085975" cy="1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gd698752477_1_15" title="Decorative"/>
          <p:cNvSpPr txBox="1"/>
          <p:nvPr>
            <p:ph idx="12" type="sldNum"/>
          </p:nvPr>
        </p:nvSpPr>
        <p:spPr>
          <a:xfrm>
            <a:off x="8432800" y="6416675"/>
            <a:ext cx="287338" cy="1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16">
          <p15:clr>
            <a:srgbClr val="FBAE40"/>
          </p15:clr>
        </p15:guide>
        <p15:guide id="2" orient="horz" pos="4104">
          <p15:clr>
            <a:srgbClr val="FBAE40"/>
          </p15:clr>
        </p15:guide>
        <p15:guide id="3" orient="horz" pos="3714">
          <p15:clr>
            <a:srgbClr val="FBAE40"/>
          </p15:clr>
        </p15:guide>
        <p15:guide id="4" orient="horz" pos="836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v2" showMasterSp="0">
  <p:cSld name="Divider v2">
    <p:bg>
      <p:bgPr>
        <a:solidFill>
          <a:schemeClr val="accent1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d698752477_1_21" title="Decorative"/>
          <p:cNvSpPr/>
          <p:nvPr/>
        </p:nvSpPr>
        <p:spPr>
          <a:xfrm>
            <a:off x="-102" y="1"/>
            <a:ext cx="4927087" cy="6857847"/>
          </a:xfrm>
          <a:custGeom>
            <a:rect b="b" l="l" r="r" t="t"/>
            <a:pathLst>
              <a:path extrusionOk="0" h="6857847" w="4927087">
                <a:moveTo>
                  <a:pt x="4181830" y="0"/>
                </a:moveTo>
                <a:cubicBezTo>
                  <a:pt x="5019744" y="2400353"/>
                  <a:pt x="5152896" y="4752852"/>
                  <a:pt x="4572146" y="6857847"/>
                </a:cubicBezTo>
                <a:cubicBezTo>
                  <a:pt x="4572146" y="6857847"/>
                  <a:pt x="4572146" y="6857847"/>
                  <a:pt x="4181830" y="6857847"/>
                </a:cubicBezTo>
                <a:cubicBezTo>
                  <a:pt x="4181830" y="6857847"/>
                  <a:pt x="4181830" y="6857847"/>
                  <a:pt x="4181830" y="0"/>
                </a:cubicBezTo>
                <a:close/>
                <a:moveTo>
                  <a:pt x="0" y="0"/>
                </a:moveTo>
                <a:lnTo>
                  <a:pt x="4181524" y="0"/>
                </a:lnTo>
                <a:lnTo>
                  <a:pt x="4181524" y="6857847"/>
                </a:lnTo>
                <a:lnTo>
                  <a:pt x="0" y="6857847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1" anchor="ctr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gd698752477_1_21"/>
          <p:cNvSpPr txBox="1"/>
          <p:nvPr>
            <p:ph idx="1" type="body"/>
          </p:nvPr>
        </p:nvSpPr>
        <p:spPr>
          <a:xfrm>
            <a:off x="424799" y="1327150"/>
            <a:ext cx="4147201" cy="45703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Trebuchet MS"/>
              <a:buNone/>
              <a:defRPr sz="22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rebuchet MS"/>
              <a:buNone/>
              <a:defRPr sz="2200"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rebuchet MS"/>
              <a:buNone/>
              <a:defRPr sz="2200"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rebuchet MS"/>
              <a:buNone/>
              <a:defRPr sz="22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Guide Dogs Logo" id="116" name="Google Shape;116;gd698752477_1_21" title="Guide Dogs Logo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450" y="6197670"/>
            <a:ext cx="835932" cy="3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836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v3" showMasterSp="0">
  <p:cSld name="Divider v3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d698752477_1_25" title="Decorative"/>
          <p:cNvSpPr/>
          <p:nvPr/>
        </p:nvSpPr>
        <p:spPr>
          <a:xfrm>
            <a:off x="-102" y="1"/>
            <a:ext cx="4927087" cy="6857847"/>
          </a:xfrm>
          <a:custGeom>
            <a:rect b="b" l="l" r="r" t="t"/>
            <a:pathLst>
              <a:path extrusionOk="0" h="6857847" w="4927087">
                <a:moveTo>
                  <a:pt x="4181830" y="0"/>
                </a:moveTo>
                <a:cubicBezTo>
                  <a:pt x="5019744" y="2400353"/>
                  <a:pt x="5152896" y="4752852"/>
                  <a:pt x="4572146" y="6857847"/>
                </a:cubicBezTo>
                <a:cubicBezTo>
                  <a:pt x="4572146" y="6857847"/>
                  <a:pt x="4572146" y="6857847"/>
                  <a:pt x="4181830" y="6857847"/>
                </a:cubicBezTo>
                <a:cubicBezTo>
                  <a:pt x="4181830" y="6857847"/>
                  <a:pt x="4181830" y="6857847"/>
                  <a:pt x="4181830" y="0"/>
                </a:cubicBezTo>
                <a:close/>
                <a:moveTo>
                  <a:pt x="0" y="0"/>
                </a:moveTo>
                <a:lnTo>
                  <a:pt x="4181524" y="0"/>
                </a:lnTo>
                <a:lnTo>
                  <a:pt x="4181524" y="6857847"/>
                </a:lnTo>
                <a:lnTo>
                  <a:pt x="0" y="685784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1" anchor="ctr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gd698752477_1_25"/>
          <p:cNvSpPr txBox="1"/>
          <p:nvPr>
            <p:ph idx="1" type="body"/>
          </p:nvPr>
        </p:nvSpPr>
        <p:spPr>
          <a:xfrm>
            <a:off x="424799" y="1327150"/>
            <a:ext cx="4147201" cy="45703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rebuchet MS"/>
              <a:buNone/>
              <a:defRPr sz="22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rebuchet MS"/>
              <a:buNone/>
              <a:defRPr sz="2200"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rebuchet MS"/>
              <a:buNone/>
              <a:defRPr sz="2200"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rebuchet MS"/>
              <a:buNone/>
              <a:defRPr sz="22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" name="Google Shape;120;gd698752477_1_25"/>
          <p:cNvSpPr/>
          <p:nvPr>
            <p:ph idx="2" type="pic"/>
          </p:nvPr>
        </p:nvSpPr>
        <p:spPr>
          <a:xfrm>
            <a:off x="4181728" y="-1"/>
            <a:ext cx="4962272" cy="6858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72000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rebuchet MS"/>
              <a:buNone/>
              <a:defRPr b="0" i="0" sz="1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pic>
        <p:nvPicPr>
          <p:cNvPr descr="Guide Dogs Logo" id="121" name="Google Shape;121;gd698752477_1_25" title="Guide Dogs Logo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450" y="6197670"/>
            <a:ext cx="835932" cy="3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836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v4" showMasterSp="0">
  <p:cSld name="Divider v4">
    <p:bg>
      <p:bgPr>
        <a:solidFill>
          <a:schemeClr val="accent2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d698752477_1_30" title="Decorative"/>
          <p:cNvSpPr/>
          <p:nvPr/>
        </p:nvSpPr>
        <p:spPr>
          <a:xfrm>
            <a:off x="-102" y="1"/>
            <a:ext cx="4927087" cy="6857847"/>
          </a:xfrm>
          <a:custGeom>
            <a:rect b="b" l="l" r="r" t="t"/>
            <a:pathLst>
              <a:path extrusionOk="0" h="6857847" w="4927087">
                <a:moveTo>
                  <a:pt x="4181830" y="0"/>
                </a:moveTo>
                <a:cubicBezTo>
                  <a:pt x="5019744" y="2400353"/>
                  <a:pt x="5152896" y="4752852"/>
                  <a:pt x="4572146" y="6857847"/>
                </a:cubicBezTo>
                <a:cubicBezTo>
                  <a:pt x="4572146" y="6857847"/>
                  <a:pt x="4572146" y="6857847"/>
                  <a:pt x="4181830" y="6857847"/>
                </a:cubicBezTo>
                <a:cubicBezTo>
                  <a:pt x="4181830" y="6857847"/>
                  <a:pt x="4181830" y="6857847"/>
                  <a:pt x="4181830" y="0"/>
                </a:cubicBezTo>
                <a:close/>
                <a:moveTo>
                  <a:pt x="0" y="0"/>
                </a:moveTo>
                <a:lnTo>
                  <a:pt x="4181524" y="0"/>
                </a:lnTo>
                <a:lnTo>
                  <a:pt x="4181524" y="6857847"/>
                </a:lnTo>
                <a:lnTo>
                  <a:pt x="0" y="6857847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1" anchor="ctr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gd698752477_1_30"/>
          <p:cNvSpPr txBox="1"/>
          <p:nvPr>
            <p:ph idx="1" type="body"/>
          </p:nvPr>
        </p:nvSpPr>
        <p:spPr>
          <a:xfrm>
            <a:off x="424799" y="1327150"/>
            <a:ext cx="4147201" cy="45703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Trebuchet MS"/>
              <a:buNone/>
              <a:defRPr sz="22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rebuchet MS"/>
              <a:buNone/>
              <a:defRPr sz="2200"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rebuchet MS"/>
              <a:buNone/>
              <a:defRPr sz="2200"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rebuchet MS"/>
              <a:buNone/>
              <a:defRPr sz="22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Guide Dogs Logo" id="125" name="Google Shape;125;gd698752477_1_30" title="Guide Dogs Logo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450" y="6197670"/>
            <a:ext cx="835932" cy="3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836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v5" showMasterSp="0">
  <p:cSld name="Divider v5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d698752477_1_34" title="Decorative"/>
          <p:cNvSpPr/>
          <p:nvPr/>
        </p:nvSpPr>
        <p:spPr>
          <a:xfrm>
            <a:off x="-102" y="1"/>
            <a:ext cx="4927087" cy="6857847"/>
          </a:xfrm>
          <a:custGeom>
            <a:rect b="b" l="l" r="r" t="t"/>
            <a:pathLst>
              <a:path extrusionOk="0" h="6857847" w="4927087">
                <a:moveTo>
                  <a:pt x="4181830" y="0"/>
                </a:moveTo>
                <a:cubicBezTo>
                  <a:pt x="5019744" y="2400353"/>
                  <a:pt x="5152896" y="4752852"/>
                  <a:pt x="4572146" y="6857847"/>
                </a:cubicBezTo>
                <a:cubicBezTo>
                  <a:pt x="4572146" y="6857847"/>
                  <a:pt x="4572146" y="6857847"/>
                  <a:pt x="4181830" y="6857847"/>
                </a:cubicBezTo>
                <a:cubicBezTo>
                  <a:pt x="4181830" y="6857847"/>
                  <a:pt x="4181830" y="6857847"/>
                  <a:pt x="4181830" y="0"/>
                </a:cubicBezTo>
                <a:close/>
                <a:moveTo>
                  <a:pt x="0" y="0"/>
                </a:moveTo>
                <a:lnTo>
                  <a:pt x="4181524" y="0"/>
                </a:lnTo>
                <a:lnTo>
                  <a:pt x="4181524" y="6857847"/>
                </a:lnTo>
                <a:lnTo>
                  <a:pt x="0" y="685784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1" anchor="ctr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gd698752477_1_34"/>
          <p:cNvSpPr txBox="1"/>
          <p:nvPr>
            <p:ph idx="1" type="body"/>
          </p:nvPr>
        </p:nvSpPr>
        <p:spPr>
          <a:xfrm>
            <a:off x="424799" y="1327150"/>
            <a:ext cx="4147201" cy="45703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rebuchet MS"/>
              <a:buNone/>
              <a:defRPr sz="22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rebuchet MS"/>
              <a:buNone/>
              <a:defRPr sz="2200"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rebuchet MS"/>
              <a:buNone/>
              <a:defRPr sz="2200"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rebuchet MS"/>
              <a:buNone/>
              <a:defRPr sz="22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" name="Google Shape;129;gd698752477_1_34"/>
          <p:cNvSpPr/>
          <p:nvPr>
            <p:ph idx="2" type="pic"/>
          </p:nvPr>
        </p:nvSpPr>
        <p:spPr>
          <a:xfrm>
            <a:off x="4181728" y="-1"/>
            <a:ext cx="4962272" cy="6858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72000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rebuchet MS"/>
              <a:buNone/>
              <a:defRPr b="0" i="0" sz="1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pic>
        <p:nvPicPr>
          <p:cNvPr descr="Guide Dogs Logo" id="130" name="Google Shape;130;gd698752477_1_34" title="Guide Dogs Logo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450" y="6197670"/>
            <a:ext cx="835932" cy="3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836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v6" showMasterSp="0">
  <p:cSld name="Divider v6">
    <p:bg>
      <p:bgPr>
        <a:solidFill>
          <a:schemeClr val="accent3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d698752477_1_39" title="Decorative"/>
          <p:cNvSpPr/>
          <p:nvPr/>
        </p:nvSpPr>
        <p:spPr>
          <a:xfrm>
            <a:off x="-102" y="1"/>
            <a:ext cx="4927087" cy="6857847"/>
          </a:xfrm>
          <a:custGeom>
            <a:rect b="b" l="l" r="r" t="t"/>
            <a:pathLst>
              <a:path extrusionOk="0" h="6857847" w="4927087">
                <a:moveTo>
                  <a:pt x="4181830" y="0"/>
                </a:moveTo>
                <a:cubicBezTo>
                  <a:pt x="5019744" y="2400353"/>
                  <a:pt x="5152896" y="4752852"/>
                  <a:pt x="4572146" y="6857847"/>
                </a:cubicBezTo>
                <a:cubicBezTo>
                  <a:pt x="4572146" y="6857847"/>
                  <a:pt x="4572146" y="6857847"/>
                  <a:pt x="4181830" y="6857847"/>
                </a:cubicBezTo>
                <a:cubicBezTo>
                  <a:pt x="4181830" y="6857847"/>
                  <a:pt x="4181830" y="6857847"/>
                  <a:pt x="4181830" y="0"/>
                </a:cubicBezTo>
                <a:close/>
                <a:moveTo>
                  <a:pt x="0" y="0"/>
                </a:moveTo>
                <a:lnTo>
                  <a:pt x="4181524" y="0"/>
                </a:lnTo>
                <a:lnTo>
                  <a:pt x="4181524" y="6857847"/>
                </a:lnTo>
                <a:lnTo>
                  <a:pt x="0" y="6857847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1" anchor="ctr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gd698752477_1_39"/>
          <p:cNvSpPr txBox="1"/>
          <p:nvPr>
            <p:ph idx="1" type="body"/>
          </p:nvPr>
        </p:nvSpPr>
        <p:spPr>
          <a:xfrm>
            <a:off x="424799" y="1327150"/>
            <a:ext cx="4147201" cy="45703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Trebuchet MS"/>
              <a:buNone/>
              <a:defRPr sz="22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rebuchet MS"/>
              <a:buNone/>
              <a:defRPr sz="2200"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rebuchet MS"/>
              <a:buNone/>
              <a:defRPr sz="2200"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rebuchet MS"/>
              <a:buNone/>
              <a:defRPr sz="22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Guide Dogs Logo" id="134" name="Google Shape;134;gd698752477_1_39" title="Guide Dogs Logo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450" y="6197670"/>
            <a:ext cx="835932" cy="3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836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v7" showMasterSp="0">
  <p:cSld name="Divider v7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d698752477_1_43" title="Decorative"/>
          <p:cNvSpPr/>
          <p:nvPr/>
        </p:nvSpPr>
        <p:spPr>
          <a:xfrm>
            <a:off x="-102" y="1"/>
            <a:ext cx="4927087" cy="6857847"/>
          </a:xfrm>
          <a:custGeom>
            <a:rect b="b" l="l" r="r" t="t"/>
            <a:pathLst>
              <a:path extrusionOk="0" h="6857847" w="4927087">
                <a:moveTo>
                  <a:pt x="4181830" y="0"/>
                </a:moveTo>
                <a:cubicBezTo>
                  <a:pt x="5019744" y="2400353"/>
                  <a:pt x="5152896" y="4752852"/>
                  <a:pt x="4572146" y="6857847"/>
                </a:cubicBezTo>
                <a:cubicBezTo>
                  <a:pt x="4572146" y="6857847"/>
                  <a:pt x="4572146" y="6857847"/>
                  <a:pt x="4181830" y="6857847"/>
                </a:cubicBezTo>
                <a:cubicBezTo>
                  <a:pt x="4181830" y="6857847"/>
                  <a:pt x="4181830" y="6857847"/>
                  <a:pt x="4181830" y="0"/>
                </a:cubicBezTo>
                <a:close/>
                <a:moveTo>
                  <a:pt x="0" y="0"/>
                </a:moveTo>
                <a:lnTo>
                  <a:pt x="4181524" y="0"/>
                </a:lnTo>
                <a:lnTo>
                  <a:pt x="4181524" y="6857847"/>
                </a:lnTo>
                <a:lnTo>
                  <a:pt x="0" y="685784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1" anchor="ctr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gd698752477_1_43"/>
          <p:cNvSpPr txBox="1"/>
          <p:nvPr>
            <p:ph idx="1" type="body"/>
          </p:nvPr>
        </p:nvSpPr>
        <p:spPr>
          <a:xfrm>
            <a:off x="424799" y="1327150"/>
            <a:ext cx="4147201" cy="45703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rebuchet MS"/>
              <a:buNone/>
              <a:defRPr sz="22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rebuchet MS"/>
              <a:buNone/>
              <a:defRPr sz="2200"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rebuchet MS"/>
              <a:buNone/>
              <a:defRPr sz="2200"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rebuchet MS"/>
              <a:buNone/>
              <a:defRPr sz="22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8" name="Google Shape;138;gd698752477_1_43"/>
          <p:cNvSpPr/>
          <p:nvPr>
            <p:ph idx="2" type="pic"/>
          </p:nvPr>
        </p:nvSpPr>
        <p:spPr>
          <a:xfrm>
            <a:off x="4181728" y="-1"/>
            <a:ext cx="4962272" cy="6858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72000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rebuchet MS"/>
              <a:buNone/>
              <a:defRPr b="0" i="0" sz="1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pic>
        <p:nvPicPr>
          <p:cNvPr descr="Guide Dogs Logo" id="139" name="Google Shape;139;gd698752477_1_43" title="Guide Dogs Logo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450" y="6197670"/>
            <a:ext cx="835932" cy="3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836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v8" showMasterSp="0">
  <p:cSld name="Divider v8">
    <p:bg>
      <p:bgPr>
        <a:solidFill>
          <a:schemeClr val="accent4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d698752477_1_48" title="Decorative"/>
          <p:cNvSpPr/>
          <p:nvPr/>
        </p:nvSpPr>
        <p:spPr>
          <a:xfrm>
            <a:off x="-102" y="1"/>
            <a:ext cx="4927087" cy="6857847"/>
          </a:xfrm>
          <a:custGeom>
            <a:rect b="b" l="l" r="r" t="t"/>
            <a:pathLst>
              <a:path extrusionOk="0" h="6857847" w="4927087">
                <a:moveTo>
                  <a:pt x="4181830" y="0"/>
                </a:moveTo>
                <a:cubicBezTo>
                  <a:pt x="5019744" y="2400353"/>
                  <a:pt x="5152896" y="4752852"/>
                  <a:pt x="4572146" y="6857847"/>
                </a:cubicBezTo>
                <a:cubicBezTo>
                  <a:pt x="4572146" y="6857847"/>
                  <a:pt x="4572146" y="6857847"/>
                  <a:pt x="4181830" y="6857847"/>
                </a:cubicBezTo>
                <a:cubicBezTo>
                  <a:pt x="4181830" y="6857847"/>
                  <a:pt x="4181830" y="6857847"/>
                  <a:pt x="4181830" y="0"/>
                </a:cubicBezTo>
                <a:close/>
                <a:moveTo>
                  <a:pt x="0" y="0"/>
                </a:moveTo>
                <a:lnTo>
                  <a:pt x="4181524" y="0"/>
                </a:lnTo>
                <a:lnTo>
                  <a:pt x="4181524" y="6857847"/>
                </a:lnTo>
                <a:lnTo>
                  <a:pt x="0" y="6857847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1" anchor="ctr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gd698752477_1_48"/>
          <p:cNvSpPr txBox="1"/>
          <p:nvPr>
            <p:ph idx="1" type="body"/>
          </p:nvPr>
        </p:nvSpPr>
        <p:spPr>
          <a:xfrm>
            <a:off x="424799" y="1327150"/>
            <a:ext cx="4147201" cy="45703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Trebuchet MS"/>
              <a:buNone/>
              <a:defRPr sz="22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rebuchet MS"/>
              <a:buNone/>
              <a:defRPr sz="2200"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rebuchet MS"/>
              <a:buNone/>
              <a:defRPr sz="2200"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rebuchet MS"/>
              <a:buNone/>
              <a:defRPr sz="22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Guide Dogs Logo" id="143" name="Google Shape;143;gd698752477_1_48" title="Guide Dogs Logo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450" y="6197670"/>
            <a:ext cx="835932" cy="3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836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v9" showMasterSp="0">
  <p:cSld name="Divider v9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d698752477_1_52" title="Decorative"/>
          <p:cNvSpPr/>
          <p:nvPr/>
        </p:nvSpPr>
        <p:spPr>
          <a:xfrm>
            <a:off x="-102" y="1"/>
            <a:ext cx="4927087" cy="6857847"/>
          </a:xfrm>
          <a:custGeom>
            <a:rect b="b" l="l" r="r" t="t"/>
            <a:pathLst>
              <a:path extrusionOk="0" h="6857847" w="4927087">
                <a:moveTo>
                  <a:pt x="4181830" y="0"/>
                </a:moveTo>
                <a:cubicBezTo>
                  <a:pt x="5019744" y="2400353"/>
                  <a:pt x="5152896" y="4752852"/>
                  <a:pt x="4572146" y="6857847"/>
                </a:cubicBezTo>
                <a:cubicBezTo>
                  <a:pt x="4572146" y="6857847"/>
                  <a:pt x="4572146" y="6857847"/>
                  <a:pt x="4181830" y="6857847"/>
                </a:cubicBezTo>
                <a:cubicBezTo>
                  <a:pt x="4181830" y="6857847"/>
                  <a:pt x="4181830" y="6857847"/>
                  <a:pt x="4181830" y="0"/>
                </a:cubicBezTo>
                <a:close/>
                <a:moveTo>
                  <a:pt x="0" y="0"/>
                </a:moveTo>
                <a:lnTo>
                  <a:pt x="4181524" y="0"/>
                </a:lnTo>
                <a:lnTo>
                  <a:pt x="4181524" y="6857847"/>
                </a:lnTo>
                <a:lnTo>
                  <a:pt x="0" y="6857847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1" anchor="ctr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gd698752477_1_52"/>
          <p:cNvSpPr txBox="1"/>
          <p:nvPr>
            <p:ph idx="1" type="body"/>
          </p:nvPr>
        </p:nvSpPr>
        <p:spPr>
          <a:xfrm>
            <a:off x="424799" y="1327150"/>
            <a:ext cx="4147201" cy="45703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rebuchet MS"/>
              <a:buNone/>
              <a:defRPr sz="22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rebuchet MS"/>
              <a:buNone/>
              <a:defRPr sz="2200"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rebuchet MS"/>
              <a:buNone/>
              <a:defRPr sz="2200"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rebuchet MS"/>
              <a:buNone/>
              <a:defRPr sz="22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7" name="Google Shape;147;gd698752477_1_52"/>
          <p:cNvSpPr/>
          <p:nvPr>
            <p:ph idx="2" type="pic"/>
          </p:nvPr>
        </p:nvSpPr>
        <p:spPr>
          <a:xfrm>
            <a:off x="4181728" y="-1"/>
            <a:ext cx="4962272" cy="6858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72000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rebuchet MS"/>
              <a:buNone/>
              <a:defRPr b="0" i="0" sz="1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pic>
        <p:nvPicPr>
          <p:cNvPr descr="Guide Dogs Logo" id="148" name="Google Shape;148;gd698752477_1_52" title="Guide Dogs Logo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450" y="6197670"/>
            <a:ext cx="835932" cy="3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836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v10" showMasterSp="0">
  <p:cSld name="Divider v10">
    <p:bg>
      <p:bgPr>
        <a:solidFill>
          <a:schemeClr val="accent5"/>
        </a:soli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d698752477_1_57" title="Decorative"/>
          <p:cNvSpPr/>
          <p:nvPr/>
        </p:nvSpPr>
        <p:spPr>
          <a:xfrm>
            <a:off x="-102" y="1"/>
            <a:ext cx="4927087" cy="6857847"/>
          </a:xfrm>
          <a:custGeom>
            <a:rect b="b" l="l" r="r" t="t"/>
            <a:pathLst>
              <a:path extrusionOk="0" h="6857847" w="4927087">
                <a:moveTo>
                  <a:pt x="4181830" y="0"/>
                </a:moveTo>
                <a:cubicBezTo>
                  <a:pt x="5019744" y="2400353"/>
                  <a:pt x="5152896" y="4752852"/>
                  <a:pt x="4572146" y="6857847"/>
                </a:cubicBezTo>
                <a:cubicBezTo>
                  <a:pt x="4572146" y="6857847"/>
                  <a:pt x="4572146" y="6857847"/>
                  <a:pt x="4181830" y="6857847"/>
                </a:cubicBezTo>
                <a:cubicBezTo>
                  <a:pt x="4181830" y="6857847"/>
                  <a:pt x="4181830" y="6857847"/>
                  <a:pt x="4181830" y="0"/>
                </a:cubicBezTo>
                <a:close/>
                <a:moveTo>
                  <a:pt x="0" y="0"/>
                </a:moveTo>
                <a:lnTo>
                  <a:pt x="4181524" y="0"/>
                </a:lnTo>
                <a:lnTo>
                  <a:pt x="4181524" y="6857847"/>
                </a:lnTo>
                <a:lnTo>
                  <a:pt x="0" y="6857847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1" anchor="ctr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gd698752477_1_57"/>
          <p:cNvSpPr txBox="1"/>
          <p:nvPr>
            <p:ph idx="1" type="body"/>
          </p:nvPr>
        </p:nvSpPr>
        <p:spPr>
          <a:xfrm>
            <a:off x="424799" y="1327150"/>
            <a:ext cx="4147201" cy="45703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Trebuchet MS"/>
              <a:buNone/>
              <a:defRPr sz="22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rebuchet MS"/>
              <a:buNone/>
              <a:defRPr sz="2200"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rebuchet MS"/>
              <a:buNone/>
              <a:defRPr sz="2200"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rebuchet MS"/>
              <a:buNone/>
              <a:defRPr sz="22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Guide Dogs Logo" id="152" name="Google Shape;152;gd698752477_1_57" title="Guide Dogs Logo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450" y="6197670"/>
            <a:ext cx="835932" cy="3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83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v9" showMasterSp="0">
  <p:cSld name="Divider v9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7" title="Decorative"/>
          <p:cNvSpPr/>
          <p:nvPr/>
        </p:nvSpPr>
        <p:spPr>
          <a:xfrm>
            <a:off x="-102" y="1"/>
            <a:ext cx="4927087" cy="6857847"/>
          </a:xfrm>
          <a:custGeom>
            <a:rect b="b" l="l" r="r" t="t"/>
            <a:pathLst>
              <a:path extrusionOk="0" h="6857847" w="4927087">
                <a:moveTo>
                  <a:pt x="4181830" y="0"/>
                </a:moveTo>
                <a:cubicBezTo>
                  <a:pt x="5019744" y="2400353"/>
                  <a:pt x="5152896" y="4752852"/>
                  <a:pt x="4572146" y="6857847"/>
                </a:cubicBezTo>
                <a:cubicBezTo>
                  <a:pt x="4572146" y="6857847"/>
                  <a:pt x="4572146" y="6857847"/>
                  <a:pt x="4181830" y="6857847"/>
                </a:cubicBezTo>
                <a:cubicBezTo>
                  <a:pt x="4181830" y="6857847"/>
                  <a:pt x="4181830" y="6857847"/>
                  <a:pt x="4181830" y="0"/>
                </a:cubicBezTo>
                <a:close/>
                <a:moveTo>
                  <a:pt x="0" y="0"/>
                </a:moveTo>
                <a:lnTo>
                  <a:pt x="4181524" y="0"/>
                </a:lnTo>
                <a:lnTo>
                  <a:pt x="4181524" y="6857847"/>
                </a:lnTo>
                <a:lnTo>
                  <a:pt x="0" y="6857847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1" anchor="ctr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17"/>
          <p:cNvSpPr txBox="1"/>
          <p:nvPr>
            <p:ph idx="1" type="body"/>
          </p:nvPr>
        </p:nvSpPr>
        <p:spPr>
          <a:xfrm>
            <a:off x="424799" y="1327150"/>
            <a:ext cx="4147201" cy="45703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rebuchet MS"/>
              <a:buNone/>
              <a:defRPr sz="22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rebuchet MS"/>
              <a:buNone/>
              <a:defRPr sz="2200"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rebuchet MS"/>
              <a:buNone/>
              <a:defRPr sz="2200"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rebuchet MS"/>
              <a:buNone/>
              <a:defRPr sz="22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17"/>
          <p:cNvSpPr/>
          <p:nvPr>
            <p:ph idx="2" type="pic"/>
          </p:nvPr>
        </p:nvSpPr>
        <p:spPr>
          <a:xfrm>
            <a:off x="4181728" y="-1"/>
            <a:ext cx="4962272" cy="6858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72000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rebuchet MS"/>
              <a:buNone/>
              <a:defRPr b="0" i="0" sz="1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pic>
        <p:nvPicPr>
          <p:cNvPr descr="Guide Dogs Logo" id="29" name="Google Shape;29;p17" title="Guide Dogs Logo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450" y="6197670"/>
            <a:ext cx="835932" cy="3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836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v1">
  <p:cSld name="Title and content v1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d698752477_1_61"/>
          <p:cNvSpPr txBox="1"/>
          <p:nvPr>
            <p:ph idx="1" type="body"/>
          </p:nvPr>
        </p:nvSpPr>
        <p:spPr>
          <a:xfrm>
            <a:off x="425450" y="295199"/>
            <a:ext cx="8294400" cy="9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rebuchet MS"/>
              <a:buNone/>
              <a:defRPr sz="2200"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rebuchet MS"/>
              <a:buNone/>
              <a:defRPr sz="2200"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rebuchet MS"/>
              <a:buNone/>
              <a:defRPr sz="2200"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rebuchet MS"/>
              <a:buNone/>
              <a:defRPr sz="22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5" name="Google Shape;155;gd698752477_1_61"/>
          <p:cNvSpPr txBox="1"/>
          <p:nvPr>
            <p:ph idx="2" type="body"/>
          </p:nvPr>
        </p:nvSpPr>
        <p:spPr>
          <a:xfrm>
            <a:off x="425450" y="1329994"/>
            <a:ext cx="8294400" cy="45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3429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6" name="Google Shape;156;gd698752477_1_61" title="Decorative"/>
          <p:cNvSpPr txBox="1"/>
          <p:nvPr>
            <p:ph idx="11" type="ftr"/>
          </p:nvPr>
        </p:nvSpPr>
        <p:spPr>
          <a:xfrm>
            <a:off x="6346825" y="6416675"/>
            <a:ext cx="2085975" cy="1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gd698752477_1_61" title="Decorative"/>
          <p:cNvSpPr txBox="1"/>
          <p:nvPr>
            <p:ph idx="12" type="sldNum"/>
          </p:nvPr>
        </p:nvSpPr>
        <p:spPr>
          <a:xfrm>
            <a:off x="8432800" y="6416675"/>
            <a:ext cx="287338" cy="1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16">
          <p15:clr>
            <a:srgbClr val="FBAE40"/>
          </p15:clr>
        </p15:guide>
        <p15:guide id="2" orient="horz" pos="4104">
          <p15:clr>
            <a:srgbClr val="FBAE40"/>
          </p15:clr>
        </p15:guide>
        <p15:guide id="3" orient="horz" pos="3714">
          <p15:clr>
            <a:srgbClr val="FBAE40"/>
          </p15:clr>
        </p15:guide>
        <p15:guide id="4" orient="horz" pos="836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v2" showMasterSp="0">
  <p:cSld name="Title and content v2">
    <p:bg>
      <p:bgPr>
        <a:solidFill>
          <a:schemeClr val="dk1"/>
        </a:solid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d698752477_1_66"/>
          <p:cNvSpPr txBox="1"/>
          <p:nvPr>
            <p:ph idx="1" type="body"/>
          </p:nvPr>
        </p:nvSpPr>
        <p:spPr>
          <a:xfrm>
            <a:off x="425450" y="295199"/>
            <a:ext cx="8294400" cy="9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Trebuchet MS"/>
              <a:buNone/>
              <a:defRPr sz="22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rebuchet MS"/>
              <a:buNone/>
              <a:defRPr sz="2200"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rebuchet MS"/>
              <a:buNone/>
              <a:defRPr sz="2200"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rebuchet MS"/>
              <a:buNone/>
              <a:defRPr sz="22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0" name="Google Shape;160;gd698752477_1_66"/>
          <p:cNvSpPr txBox="1"/>
          <p:nvPr>
            <p:ph idx="2" type="body"/>
          </p:nvPr>
        </p:nvSpPr>
        <p:spPr>
          <a:xfrm>
            <a:off x="425450" y="1329994"/>
            <a:ext cx="8294400" cy="45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2pPr>
            <a:lvl3pPr indent="-342900" lvl="2" marL="1371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rebuchet MS"/>
              <a:buNone/>
              <a:defRPr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rebuchet MS"/>
              <a:buNone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Guide Dogs Logo" id="161" name="Google Shape;161;gd698752477_1_66" title="Guide Dogs Logo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450" y="6197670"/>
            <a:ext cx="835932" cy="3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gd698752477_1_66" title="Decorative"/>
          <p:cNvSpPr txBox="1"/>
          <p:nvPr>
            <p:ph idx="11" type="ftr"/>
          </p:nvPr>
        </p:nvSpPr>
        <p:spPr>
          <a:xfrm>
            <a:off x="6346825" y="6416675"/>
            <a:ext cx="2085975" cy="1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gd698752477_1_66" title="Decorative"/>
          <p:cNvSpPr txBox="1"/>
          <p:nvPr>
            <p:ph idx="12" type="sldNum"/>
          </p:nvPr>
        </p:nvSpPr>
        <p:spPr>
          <a:xfrm>
            <a:off x="8432800" y="6416675"/>
            <a:ext cx="287338" cy="1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16">
          <p15:clr>
            <a:srgbClr val="FBAE40"/>
          </p15:clr>
        </p15:guide>
        <p15:guide id="2" orient="horz" pos="4104">
          <p15:clr>
            <a:srgbClr val="FBAE40"/>
          </p15:clr>
        </p15:guide>
        <p15:guide id="3" orient="horz" pos="3714">
          <p15:clr>
            <a:srgbClr val="FBAE40"/>
          </p15:clr>
        </p15:guide>
        <p15:guide id="4" orient="horz" pos="836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 content">
  <p:cSld name="Two column content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d698752477_1_72"/>
          <p:cNvSpPr txBox="1"/>
          <p:nvPr>
            <p:ph idx="1" type="body"/>
          </p:nvPr>
        </p:nvSpPr>
        <p:spPr>
          <a:xfrm>
            <a:off x="425450" y="295199"/>
            <a:ext cx="8294400" cy="9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rebuchet MS"/>
              <a:buNone/>
              <a:defRPr sz="2200"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rebuchet MS"/>
              <a:buNone/>
              <a:defRPr sz="2200"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rebuchet MS"/>
              <a:buNone/>
              <a:defRPr sz="2200"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rebuchet MS"/>
              <a:buNone/>
              <a:defRPr sz="22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6" name="Google Shape;166;gd698752477_1_72"/>
          <p:cNvSpPr txBox="1"/>
          <p:nvPr>
            <p:ph idx="2" type="body"/>
          </p:nvPr>
        </p:nvSpPr>
        <p:spPr>
          <a:xfrm>
            <a:off x="425450" y="1329994"/>
            <a:ext cx="4032250" cy="45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3429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7" name="Google Shape;167;gd698752477_1_72"/>
          <p:cNvSpPr txBox="1"/>
          <p:nvPr>
            <p:ph idx="3" type="body"/>
          </p:nvPr>
        </p:nvSpPr>
        <p:spPr>
          <a:xfrm>
            <a:off x="4687600" y="1329994"/>
            <a:ext cx="4032250" cy="45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3429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8" name="Google Shape;168;gd698752477_1_72" title="Decorative"/>
          <p:cNvSpPr txBox="1"/>
          <p:nvPr>
            <p:ph idx="11" type="ftr"/>
          </p:nvPr>
        </p:nvSpPr>
        <p:spPr>
          <a:xfrm>
            <a:off x="6346825" y="6416675"/>
            <a:ext cx="2085975" cy="1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" name="Google Shape;169;gd698752477_1_72" title="Decorative"/>
          <p:cNvSpPr txBox="1"/>
          <p:nvPr>
            <p:ph idx="12" type="sldNum"/>
          </p:nvPr>
        </p:nvSpPr>
        <p:spPr>
          <a:xfrm>
            <a:off x="8432800" y="6416675"/>
            <a:ext cx="287338" cy="1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16">
          <p15:clr>
            <a:srgbClr val="FBAE40"/>
          </p15:clr>
        </p15:guide>
        <p15:guide id="2" orient="horz" pos="4104">
          <p15:clr>
            <a:srgbClr val="FBAE40"/>
          </p15:clr>
        </p15:guide>
        <p15:guide id="3" orient="horz" pos="3714">
          <p15:clr>
            <a:srgbClr val="FBAE40"/>
          </p15:clr>
        </p15:guide>
        <p15:guide id="4" orient="horz" pos="836">
          <p15:clr>
            <a:srgbClr val="FBAE40"/>
          </p15:clr>
        </p15:guide>
        <p15:guide id="5" pos="2808">
          <p15:clr>
            <a:srgbClr val="FBAE40"/>
          </p15:clr>
        </p15:guide>
        <p15:guide id="6" pos="2952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 page image: Light background" showMasterSp="0">
  <p:cSld name="Full page image: Light background">
    <p:bg>
      <p:bgPr>
        <a:solidFill>
          <a:schemeClr val="dk1"/>
        </a:solid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d698752477_1_78"/>
          <p:cNvSpPr/>
          <p:nvPr>
            <p:ph idx="2" type="pic"/>
          </p:nvPr>
        </p:nvSpPr>
        <p:spPr>
          <a:xfrm>
            <a:off x="2" y="2"/>
            <a:ext cx="9143998" cy="6857998"/>
          </a:xfrm>
          <a:prstGeom prst="rect">
            <a:avLst/>
          </a:prstGeom>
          <a:noFill/>
          <a:ln>
            <a:noFill/>
          </a:ln>
        </p:spPr>
        <p:txBody>
          <a:bodyPr anchorCtr="1" anchor="ctr" bIns="72000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rebuchet MS"/>
              <a:buNone/>
              <a:defRPr b="0" i="0" sz="1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72" name="Google Shape;172;gd698752477_1_78" title="Decorative"/>
          <p:cNvSpPr txBox="1"/>
          <p:nvPr>
            <p:ph idx="11" type="ftr"/>
          </p:nvPr>
        </p:nvSpPr>
        <p:spPr>
          <a:xfrm>
            <a:off x="6346825" y="6416675"/>
            <a:ext cx="2085975" cy="1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" name="Google Shape;173;gd698752477_1_78" title="Decorative"/>
          <p:cNvSpPr txBox="1"/>
          <p:nvPr>
            <p:ph idx="12" type="sldNum"/>
          </p:nvPr>
        </p:nvSpPr>
        <p:spPr>
          <a:xfrm>
            <a:off x="8432800" y="6416675"/>
            <a:ext cx="287338" cy="1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Full page image: Dark background" showMasterSp="0">
  <p:cSld name="1_Full page image: Dark background">
    <p:bg>
      <p:bgPr>
        <a:solidFill>
          <a:schemeClr val="accent1"/>
        </a:solid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d698752477_1_82"/>
          <p:cNvSpPr/>
          <p:nvPr>
            <p:ph idx="2" type="pic"/>
          </p:nvPr>
        </p:nvSpPr>
        <p:spPr>
          <a:xfrm>
            <a:off x="2" y="2"/>
            <a:ext cx="9143998" cy="6857998"/>
          </a:xfrm>
          <a:prstGeom prst="rect">
            <a:avLst/>
          </a:prstGeom>
          <a:noFill/>
          <a:ln>
            <a:noFill/>
          </a:ln>
        </p:spPr>
        <p:txBody>
          <a:bodyPr anchorCtr="1" anchor="ctr" bIns="72000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rebuchet MS"/>
              <a:buNone/>
              <a:defRPr b="0" i="0" sz="1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76" name="Google Shape;176;gd698752477_1_82" title="Decorative"/>
          <p:cNvSpPr txBox="1"/>
          <p:nvPr>
            <p:ph idx="11" type="ftr"/>
          </p:nvPr>
        </p:nvSpPr>
        <p:spPr>
          <a:xfrm>
            <a:off x="6346825" y="6416675"/>
            <a:ext cx="2085975" cy="1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" name="Google Shape;177;gd698752477_1_82" title="Decorative"/>
          <p:cNvSpPr txBox="1"/>
          <p:nvPr>
            <p:ph idx="12" type="sldNum"/>
          </p:nvPr>
        </p:nvSpPr>
        <p:spPr>
          <a:xfrm>
            <a:off x="8432800" y="6416675"/>
            <a:ext cx="287338" cy="1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>
  <p:cSld name="Blank">
    <p:bg>
      <p:bgPr>
        <a:solidFill>
          <a:schemeClr val="accent1"/>
        </a:solidFill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v1">
  <p:cSld name="Title and content v1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/>
          <p:nvPr>
            <p:ph idx="1" type="body"/>
          </p:nvPr>
        </p:nvSpPr>
        <p:spPr>
          <a:xfrm>
            <a:off x="425450" y="295199"/>
            <a:ext cx="8294400" cy="9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rebuchet MS"/>
              <a:buNone/>
              <a:defRPr sz="2200"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rebuchet MS"/>
              <a:buNone/>
              <a:defRPr sz="2200"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rebuchet MS"/>
              <a:buNone/>
              <a:defRPr sz="2200"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rebuchet MS"/>
              <a:buNone/>
              <a:defRPr sz="22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7"/>
          <p:cNvSpPr txBox="1"/>
          <p:nvPr>
            <p:ph idx="2" type="body"/>
          </p:nvPr>
        </p:nvSpPr>
        <p:spPr>
          <a:xfrm>
            <a:off x="425450" y="1329994"/>
            <a:ext cx="8294400" cy="45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3429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7" title="Decorative"/>
          <p:cNvSpPr txBox="1"/>
          <p:nvPr>
            <p:ph idx="11" type="ftr"/>
          </p:nvPr>
        </p:nvSpPr>
        <p:spPr>
          <a:xfrm>
            <a:off x="6346825" y="6416675"/>
            <a:ext cx="2085975" cy="1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7" title="Decorative"/>
          <p:cNvSpPr txBox="1"/>
          <p:nvPr>
            <p:ph idx="12" type="sldNum"/>
          </p:nvPr>
        </p:nvSpPr>
        <p:spPr>
          <a:xfrm>
            <a:off x="8432800" y="6416675"/>
            <a:ext cx="287338" cy="1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16">
          <p15:clr>
            <a:srgbClr val="FBAE40"/>
          </p15:clr>
        </p15:guide>
        <p15:guide id="2" orient="horz" pos="4104">
          <p15:clr>
            <a:srgbClr val="FBAE40"/>
          </p15:clr>
        </p15:guide>
        <p15:guide id="3" orient="horz" pos="3714">
          <p15:clr>
            <a:srgbClr val="FBAE40"/>
          </p15:clr>
        </p15:guide>
        <p15:guide id="4" orient="horz" pos="83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v2" showMasterSp="0">
  <p:cSld name="Divider v2">
    <p:bg>
      <p:bgPr>
        <a:solidFill>
          <a:schemeClr val="accent1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0" title="Decorative"/>
          <p:cNvSpPr/>
          <p:nvPr/>
        </p:nvSpPr>
        <p:spPr>
          <a:xfrm>
            <a:off x="-102" y="1"/>
            <a:ext cx="4927087" cy="6857847"/>
          </a:xfrm>
          <a:custGeom>
            <a:rect b="b" l="l" r="r" t="t"/>
            <a:pathLst>
              <a:path extrusionOk="0" h="6857847" w="4927087">
                <a:moveTo>
                  <a:pt x="4181830" y="0"/>
                </a:moveTo>
                <a:cubicBezTo>
                  <a:pt x="5019744" y="2400353"/>
                  <a:pt x="5152896" y="4752852"/>
                  <a:pt x="4572146" y="6857847"/>
                </a:cubicBezTo>
                <a:cubicBezTo>
                  <a:pt x="4572146" y="6857847"/>
                  <a:pt x="4572146" y="6857847"/>
                  <a:pt x="4181830" y="6857847"/>
                </a:cubicBezTo>
                <a:cubicBezTo>
                  <a:pt x="4181830" y="6857847"/>
                  <a:pt x="4181830" y="6857847"/>
                  <a:pt x="4181830" y="0"/>
                </a:cubicBezTo>
                <a:close/>
                <a:moveTo>
                  <a:pt x="0" y="0"/>
                </a:moveTo>
                <a:lnTo>
                  <a:pt x="4181524" y="0"/>
                </a:lnTo>
                <a:lnTo>
                  <a:pt x="4181524" y="6857847"/>
                </a:lnTo>
                <a:lnTo>
                  <a:pt x="0" y="6857847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1" anchor="ctr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0"/>
          <p:cNvSpPr txBox="1"/>
          <p:nvPr>
            <p:ph idx="1" type="body"/>
          </p:nvPr>
        </p:nvSpPr>
        <p:spPr>
          <a:xfrm>
            <a:off x="424799" y="1327150"/>
            <a:ext cx="4147201" cy="45703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Trebuchet MS"/>
              <a:buNone/>
              <a:defRPr sz="22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rebuchet MS"/>
              <a:buNone/>
              <a:defRPr sz="2200"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rebuchet MS"/>
              <a:buNone/>
              <a:defRPr sz="2200"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rebuchet MS"/>
              <a:buNone/>
              <a:defRPr sz="22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Guide Dogs Logo" id="38" name="Google Shape;38;p10" title="Guide Dogs Logo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450" y="6197670"/>
            <a:ext cx="835932" cy="3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83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v4" showMasterSp="0">
  <p:cSld name="Divider v4">
    <p:bg>
      <p:bgPr>
        <a:solidFill>
          <a:schemeClr val="accent2"/>
        </a:solid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2" title="Decorative"/>
          <p:cNvSpPr/>
          <p:nvPr/>
        </p:nvSpPr>
        <p:spPr>
          <a:xfrm>
            <a:off x="-102" y="1"/>
            <a:ext cx="4927087" cy="6857847"/>
          </a:xfrm>
          <a:custGeom>
            <a:rect b="b" l="l" r="r" t="t"/>
            <a:pathLst>
              <a:path extrusionOk="0" h="6857847" w="4927087">
                <a:moveTo>
                  <a:pt x="4181830" y="0"/>
                </a:moveTo>
                <a:cubicBezTo>
                  <a:pt x="5019744" y="2400353"/>
                  <a:pt x="5152896" y="4752852"/>
                  <a:pt x="4572146" y="6857847"/>
                </a:cubicBezTo>
                <a:cubicBezTo>
                  <a:pt x="4572146" y="6857847"/>
                  <a:pt x="4572146" y="6857847"/>
                  <a:pt x="4181830" y="6857847"/>
                </a:cubicBezTo>
                <a:cubicBezTo>
                  <a:pt x="4181830" y="6857847"/>
                  <a:pt x="4181830" y="6857847"/>
                  <a:pt x="4181830" y="0"/>
                </a:cubicBezTo>
                <a:close/>
                <a:moveTo>
                  <a:pt x="0" y="0"/>
                </a:moveTo>
                <a:lnTo>
                  <a:pt x="4181524" y="0"/>
                </a:lnTo>
                <a:lnTo>
                  <a:pt x="4181524" y="6857847"/>
                </a:lnTo>
                <a:lnTo>
                  <a:pt x="0" y="6857847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1" anchor="ctr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12"/>
          <p:cNvSpPr txBox="1"/>
          <p:nvPr>
            <p:ph idx="1" type="body"/>
          </p:nvPr>
        </p:nvSpPr>
        <p:spPr>
          <a:xfrm>
            <a:off x="424799" y="1327150"/>
            <a:ext cx="4147201" cy="45703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Trebuchet MS"/>
              <a:buNone/>
              <a:defRPr sz="22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rebuchet MS"/>
              <a:buNone/>
              <a:defRPr sz="2200"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rebuchet MS"/>
              <a:buNone/>
              <a:defRPr sz="2200"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rebuchet MS"/>
              <a:buNone/>
              <a:defRPr sz="22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Guide Dogs Logo" id="42" name="Google Shape;42;p12" title="Guide Dogs Logo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450" y="6197670"/>
            <a:ext cx="835932" cy="3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83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v8" showMasterSp="0">
  <p:cSld name="Divider v8">
    <p:bg>
      <p:bgPr>
        <a:solidFill>
          <a:schemeClr val="accent4"/>
        </a:solid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6" title="Decorative"/>
          <p:cNvSpPr/>
          <p:nvPr/>
        </p:nvSpPr>
        <p:spPr>
          <a:xfrm>
            <a:off x="-102" y="1"/>
            <a:ext cx="4927087" cy="6857847"/>
          </a:xfrm>
          <a:custGeom>
            <a:rect b="b" l="l" r="r" t="t"/>
            <a:pathLst>
              <a:path extrusionOk="0" h="6857847" w="4927087">
                <a:moveTo>
                  <a:pt x="4181830" y="0"/>
                </a:moveTo>
                <a:cubicBezTo>
                  <a:pt x="5019744" y="2400353"/>
                  <a:pt x="5152896" y="4752852"/>
                  <a:pt x="4572146" y="6857847"/>
                </a:cubicBezTo>
                <a:cubicBezTo>
                  <a:pt x="4572146" y="6857847"/>
                  <a:pt x="4572146" y="6857847"/>
                  <a:pt x="4181830" y="6857847"/>
                </a:cubicBezTo>
                <a:cubicBezTo>
                  <a:pt x="4181830" y="6857847"/>
                  <a:pt x="4181830" y="6857847"/>
                  <a:pt x="4181830" y="0"/>
                </a:cubicBezTo>
                <a:close/>
                <a:moveTo>
                  <a:pt x="0" y="0"/>
                </a:moveTo>
                <a:lnTo>
                  <a:pt x="4181524" y="0"/>
                </a:lnTo>
                <a:lnTo>
                  <a:pt x="4181524" y="6857847"/>
                </a:lnTo>
                <a:lnTo>
                  <a:pt x="0" y="6857847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1" anchor="ctr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16"/>
          <p:cNvSpPr txBox="1"/>
          <p:nvPr>
            <p:ph idx="1" type="body"/>
          </p:nvPr>
        </p:nvSpPr>
        <p:spPr>
          <a:xfrm>
            <a:off x="424799" y="1327150"/>
            <a:ext cx="4147201" cy="45703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Trebuchet MS"/>
              <a:buNone/>
              <a:defRPr sz="22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rebuchet MS"/>
              <a:buNone/>
              <a:defRPr sz="2200"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rebuchet MS"/>
              <a:buNone/>
              <a:defRPr sz="2200"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rebuchet MS"/>
              <a:buNone/>
              <a:defRPr sz="22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Guide Dogs Logo" id="46" name="Google Shape;46;p16" title="Guide Dogs Logo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450" y="6197670"/>
            <a:ext cx="835932" cy="3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836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 page image: Light background" showMasterSp="0">
  <p:cSld name="Full page image: Light background">
    <p:bg>
      <p:bgPr>
        <a:solidFill>
          <a:schemeClr val="dk1"/>
        </a:soli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1"/>
          <p:cNvSpPr/>
          <p:nvPr>
            <p:ph idx="2" type="pic"/>
          </p:nvPr>
        </p:nvSpPr>
        <p:spPr>
          <a:xfrm>
            <a:off x="2" y="2"/>
            <a:ext cx="9143998" cy="6857998"/>
          </a:xfrm>
          <a:prstGeom prst="rect">
            <a:avLst/>
          </a:prstGeom>
          <a:noFill/>
          <a:ln>
            <a:noFill/>
          </a:ln>
        </p:spPr>
        <p:txBody>
          <a:bodyPr anchorCtr="1" anchor="ctr" bIns="72000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rebuchet MS"/>
              <a:buNone/>
              <a:defRPr b="0" i="0" sz="1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49" name="Google Shape;49;p21" title="Decorative"/>
          <p:cNvSpPr txBox="1"/>
          <p:nvPr>
            <p:ph idx="11" type="ftr"/>
          </p:nvPr>
        </p:nvSpPr>
        <p:spPr>
          <a:xfrm>
            <a:off x="6346825" y="6416675"/>
            <a:ext cx="2085975" cy="1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1" title="Decorative"/>
          <p:cNvSpPr txBox="1"/>
          <p:nvPr>
            <p:ph idx="12" type="sldNum"/>
          </p:nvPr>
        </p:nvSpPr>
        <p:spPr>
          <a:xfrm>
            <a:off x="8432800" y="6416675"/>
            <a:ext cx="287338" cy="1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v10" showMasterSp="0">
  <p:cSld name="Divider v10">
    <p:bg>
      <p:bgPr>
        <a:solidFill>
          <a:schemeClr val="accent5"/>
        </a:solid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8" title="Decorative"/>
          <p:cNvSpPr/>
          <p:nvPr/>
        </p:nvSpPr>
        <p:spPr>
          <a:xfrm>
            <a:off x="-102" y="1"/>
            <a:ext cx="4927087" cy="6857847"/>
          </a:xfrm>
          <a:custGeom>
            <a:rect b="b" l="l" r="r" t="t"/>
            <a:pathLst>
              <a:path extrusionOk="0" h="6857847" w="4927087">
                <a:moveTo>
                  <a:pt x="4181830" y="0"/>
                </a:moveTo>
                <a:cubicBezTo>
                  <a:pt x="5019744" y="2400353"/>
                  <a:pt x="5152896" y="4752852"/>
                  <a:pt x="4572146" y="6857847"/>
                </a:cubicBezTo>
                <a:cubicBezTo>
                  <a:pt x="4572146" y="6857847"/>
                  <a:pt x="4572146" y="6857847"/>
                  <a:pt x="4181830" y="6857847"/>
                </a:cubicBezTo>
                <a:cubicBezTo>
                  <a:pt x="4181830" y="6857847"/>
                  <a:pt x="4181830" y="6857847"/>
                  <a:pt x="4181830" y="0"/>
                </a:cubicBezTo>
                <a:close/>
                <a:moveTo>
                  <a:pt x="0" y="0"/>
                </a:moveTo>
                <a:lnTo>
                  <a:pt x="4181524" y="0"/>
                </a:lnTo>
                <a:lnTo>
                  <a:pt x="4181524" y="6857847"/>
                </a:lnTo>
                <a:lnTo>
                  <a:pt x="0" y="6857847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1" anchor="ctr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18"/>
          <p:cNvSpPr txBox="1"/>
          <p:nvPr>
            <p:ph idx="1" type="body"/>
          </p:nvPr>
        </p:nvSpPr>
        <p:spPr>
          <a:xfrm>
            <a:off x="424799" y="1327150"/>
            <a:ext cx="4147201" cy="45703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Trebuchet MS"/>
              <a:buNone/>
              <a:defRPr sz="22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rebuchet MS"/>
              <a:buNone/>
              <a:defRPr sz="2200"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rebuchet MS"/>
              <a:buNone/>
              <a:defRPr sz="2200"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rebuchet MS"/>
              <a:buNone/>
              <a:defRPr sz="22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Guide Dogs Logo" id="54" name="Google Shape;54;p18" title="Guide Dogs Logo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450" y="6197670"/>
            <a:ext cx="835932" cy="3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83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theme" Target="../theme/theme1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theme" Target="../theme/theme2.xml"/><Relationship Id="rId11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28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9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5.xml"/><Relationship Id="rId6" Type="http://schemas.openxmlformats.org/officeDocument/2006/relationships/slideLayout" Target="../slideLayouts/slideLayout22.xml"/><Relationship Id="rId18" Type="http://schemas.openxmlformats.org/officeDocument/2006/relationships/slideLayout" Target="../slideLayouts/slideLayout34.xml"/><Relationship Id="rId7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"/>
          <p:cNvSpPr txBox="1"/>
          <p:nvPr>
            <p:ph type="title"/>
          </p:nvPr>
        </p:nvSpPr>
        <p:spPr>
          <a:xfrm>
            <a:off x="425450" y="295198"/>
            <a:ext cx="8294400" cy="9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rebuchet MS"/>
              <a:buNone/>
              <a:defRPr b="1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5"/>
          <p:cNvSpPr txBox="1"/>
          <p:nvPr>
            <p:ph idx="1" type="body"/>
          </p:nvPr>
        </p:nvSpPr>
        <p:spPr>
          <a:xfrm>
            <a:off x="425450" y="1329994"/>
            <a:ext cx="8294400" cy="45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rebuchet MS"/>
              <a:buNone/>
              <a:defRPr b="0" i="0" sz="1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pic>
        <p:nvPicPr>
          <p:cNvPr descr="Guide Dogs Logo" id="12" name="Google Shape;12;p5" title="Guide Dogs Logo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425451" y="6197670"/>
            <a:ext cx="827573" cy="356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5" title="Decorative"/>
          <p:cNvSpPr txBox="1"/>
          <p:nvPr>
            <p:ph idx="11" type="ftr"/>
          </p:nvPr>
        </p:nvSpPr>
        <p:spPr>
          <a:xfrm>
            <a:off x="6346825" y="6416675"/>
            <a:ext cx="2085975" cy="1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4" name="Google Shape;14;p5" title="Decorative"/>
          <p:cNvSpPr txBox="1"/>
          <p:nvPr>
            <p:ph idx="12" type="sldNum"/>
          </p:nvPr>
        </p:nvSpPr>
        <p:spPr>
          <a:xfrm>
            <a:off x="8432800" y="6416675"/>
            <a:ext cx="287338" cy="1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68">
          <p15:clr>
            <a:srgbClr val="F26B43"/>
          </p15:clr>
        </p15:guide>
        <p15:guide id="2" pos="5493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d698752477_1_0"/>
          <p:cNvSpPr txBox="1"/>
          <p:nvPr>
            <p:ph type="title"/>
          </p:nvPr>
        </p:nvSpPr>
        <p:spPr>
          <a:xfrm>
            <a:off x="425450" y="295198"/>
            <a:ext cx="8294400" cy="9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rebuchet MS"/>
              <a:buNone/>
              <a:defRPr b="1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4" name="Google Shape;94;gd698752477_1_0"/>
          <p:cNvSpPr txBox="1"/>
          <p:nvPr>
            <p:ph idx="1" type="body"/>
          </p:nvPr>
        </p:nvSpPr>
        <p:spPr>
          <a:xfrm>
            <a:off x="425450" y="1329994"/>
            <a:ext cx="8294400" cy="45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rebuchet MS"/>
              <a:buNone/>
              <a:defRPr b="0" i="0" sz="1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pic>
        <p:nvPicPr>
          <p:cNvPr descr="Guide Dogs Logo" id="95" name="Google Shape;95;gd698752477_1_0" title="Guide Dogs Logo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425451" y="6197670"/>
            <a:ext cx="827573" cy="3564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gd698752477_1_0" title="Decorative"/>
          <p:cNvSpPr txBox="1"/>
          <p:nvPr>
            <p:ph idx="11" type="ftr"/>
          </p:nvPr>
        </p:nvSpPr>
        <p:spPr>
          <a:xfrm>
            <a:off x="6346825" y="6416675"/>
            <a:ext cx="2085975" cy="1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" name="Google Shape;97;gd698752477_1_0" title="Decorative"/>
          <p:cNvSpPr txBox="1"/>
          <p:nvPr>
            <p:ph idx="12" type="sldNum"/>
          </p:nvPr>
        </p:nvSpPr>
        <p:spPr>
          <a:xfrm>
            <a:off x="8432800" y="6416675"/>
            <a:ext cx="287338" cy="1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68">
          <p15:clr>
            <a:srgbClr val="F26B43"/>
          </p15:clr>
        </p15:guide>
        <p15:guide id="2" pos="549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Relationship Id="rId4" Type="http://schemas.openxmlformats.org/officeDocument/2006/relationships/hyperlink" Target="mailto:GD90@guidedogs.org.uk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.png"/><Relationship Id="rId4" Type="http://schemas.openxmlformats.org/officeDocument/2006/relationships/image" Target="../media/image12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3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7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1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3.png"/><Relationship Id="rId4" Type="http://schemas.openxmlformats.org/officeDocument/2006/relationships/image" Target="../media/image20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5.png"/><Relationship Id="rId4" Type="http://schemas.openxmlformats.org/officeDocument/2006/relationships/image" Target="../media/image22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9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5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8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www.youtube.com/watch?v=5PRa8o1wxH0" TargetMode="External"/><Relationship Id="rId4" Type="http://schemas.openxmlformats.org/officeDocument/2006/relationships/image" Target="../media/image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"/>
          <p:cNvSpPr txBox="1"/>
          <p:nvPr>
            <p:ph idx="1" type="body"/>
          </p:nvPr>
        </p:nvSpPr>
        <p:spPr>
          <a:xfrm>
            <a:off x="291237" y="1409344"/>
            <a:ext cx="8637006" cy="38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</a:pPr>
            <a:r>
              <a:rPr lang="en-GB"/>
              <a:t>North East Regional Update</a:t>
            </a:r>
            <a:endParaRPr/>
          </a:p>
          <a:p>
            <a:pPr indent="0" lvl="1" marL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</a:pPr>
            <a:r>
              <a:rPr lang="en-GB"/>
              <a:t>News and information from your teams </a:t>
            </a:r>
            <a:endParaRPr/>
          </a:p>
          <a:p>
            <a:pPr indent="0" lvl="1" marL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en-GB"/>
              <a:t>12</a:t>
            </a:r>
            <a:r>
              <a:rPr baseline="30000" lang="en-GB"/>
              <a:t>th</a:t>
            </a:r>
            <a:r>
              <a:rPr lang="en-GB"/>
              <a:t> May 2021</a:t>
            </a:r>
            <a:endParaRPr/>
          </a:p>
          <a:p>
            <a:pPr indent="0" lvl="1" marL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400"/>
              <a:buFont typeface="Arial"/>
              <a:buNone/>
            </a:pPr>
            <a:r>
              <a:t/>
            </a:r>
            <a:endParaRPr/>
          </a:p>
          <a:p>
            <a:pPr indent="0" lvl="1" marL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rPr lang="en-GB" sz="2200"/>
              <a:t>Panellists: Louise Belsom, Becki Issott, Claire Devine, </a:t>
            </a:r>
            <a:br>
              <a:rPr lang="en-GB" sz="2200"/>
            </a:br>
            <a:r>
              <a:rPr lang="en-GB" sz="2200"/>
              <a:t>Paul Bush, Sue Robinson</a:t>
            </a:r>
            <a:endParaRPr/>
          </a:p>
          <a:p>
            <a:pPr indent="0" lvl="1" marL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sp>
        <p:nvSpPr>
          <p:cNvPr id="185" name="Google Shape;185;p1"/>
          <p:cNvSpPr txBox="1"/>
          <p:nvPr/>
        </p:nvSpPr>
        <p:spPr>
          <a:xfrm>
            <a:off x="6782800" y="5925550"/>
            <a:ext cx="1759500" cy="7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1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7a3d0b38de_0_30"/>
          <p:cNvSpPr txBox="1"/>
          <p:nvPr>
            <p:ph idx="1" type="body"/>
          </p:nvPr>
        </p:nvSpPr>
        <p:spPr>
          <a:xfrm>
            <a:off x="425450" y="295199"/>
            <a:ext cx="8294400" cy="9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/>
              <a:t>Since Flash hit our screens, dogs all over have been watching with excitement </a:t>
            </a:r>
            <a:endParaRPr/>
          </a:p>
        </p:txBody>
      </p:sp>
      <p:sp>
        <p:nvSpPr>
          <p:cNvPr id="254" name="Google Shape;254;g7a3d0b38de_0_30"/>
          <p:cNvSpPr txBox="1"/>
          <p:nvPr>
            <p:ph idx="2" type="body"/>
          </p:nvPr>
        </p:nvSpPr>
        <p:spPr>
          <a:xfrm>
            <a:off x="425450" y="1329994"/>
            <a:ext cx="8294400" cy="45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0" sz="2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0" sz="2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0" sz="2200"/>
          </a:p>
        </p:txBody>
      </p:sp>
      <p:sp>
        <p:nvSpPr>
          <p:cNvPr id="255" name="Google Shape;255;g7a3d0b38de_0_30"/>
          <p:cNvSpPr txBox="1"/>
          <p:nvPr>
            <p:ph idx="12" type="sldNum"/>
          </p:nvPr>
        </p:nvSpPr>
        <p:spPr>
          <a:xfrm>
            <a:off x="8432800" y="6416675"/>
            <a:ext cx="287400" cy="1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56" name="Google Shape;256;g7a3d0b38de_0_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32020" y="1404163"/>
            <a:ext cx="3747701" cy="5012512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g7a3d0b38de_0_30"/>
          <p:cNvSpPr txBox="1"/>
          <p:nvPr/>
        </p:nvSpPr>
        <p:spPr>
          <a:xfrm>
            <a:off x="4271728" y="3163702"/>
            <a:ext cx="35535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GB" sz="2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#MeetFlash</a:t>
            </a:r>
            <a:endParaRPr b="0" i="0" sz="22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7a3d0b38de_0_4"/>
          <p:cNvSpPr txBox="1"/>
          <p:nvPr>
            <p:ph idx="1" type="body"/>
          </p:nvPr>
        </p:nvSpPr>
        <p:spPr>
          <a:xfrm>
            <a:off x="425450" y="295199"/>
            <a:ext cx="8294400" cy="9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/>
              <a:t>Actress and Guide Dogs supporter Joanna Page recorded voice to a special Flash recording and message for volunteers</a:t>
            </a:r>
            <a:endParaRPr/>
          </a:p>
        </p:txBody>
      </p:sp>
      <p:sp>
        <p:nvSpPr>
          <p:cNvPr id="264" name="Google Shape;264;g7a3d0b38de_0_4"/>
          <p:cNvSpPr txBox="1"/>
          <p:nvPr>
            <p:ph idx="12" type="sldNum"/>
          </p:nvPr>
        </p:nvSpPr>
        <p:spPr>
          <a:xfrm>
            <a:off x="8432800" y="6416675"/>
            <a:ext cx="287400" cy="1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65" name="Google Shape;265;g7a3d0b38de_0_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07115" y="2016627"/>
            <a:ext cx="5665304" cy="38276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d31f11aa61_0_35"/>
          <p:cNvSpPr txBox="1"/>
          <p:nvPr>
            <p:ph idx="1" type="body"/>
          </p:nvPr>
        </p:nvSpPr>
        <p:spPr>
          <a:xfrm>
            <a:off x="425450" y="295199"/>
            <a:ext cx="8294400" cy="9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/>
              <a:t>More activities planned, but we want to hear your ideas too! </a:t>
            </a:r>
            <a:endParaRPr/>
          </a:p>
        </p:txBody>
      </p:sp>
      <p:sp>
        <p:nvSpPr>
          <p:cNvPr id="272" name="Google Shape;272;gd31f11aa61_0_35"/>
          <p:cNvSpPr txBox="1"/>
          <p:nvPr>
            <p:ph idx="12" type="sldNum"/>
          </p:nvPr>
        </p:nvSpPr>
        <p:spPr>
          <a:xfrm>
            <a:off x="8432800" y="6416675"/>
            <a:ext cx="287400" cy="1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73" name="Google Shape;273;gd31f11aa61_0_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8969" y="1397378"/>
            <a:ext cx="7017025" cy="3999996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gd31f11aa61_0_35"/>
          <p:cNvSpPr txBox="1"/>
          <p:nvPr/>
        </p:nvSpPr>
        <p:spPr>
          <a:xfrm>
            <a:off x="1790851" y="5694218"/>
            <a:ext cx="5571334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Email your ideas and stories to </a:t>
            </a:r>
            <a:r>
              <a:rPr b="0" i="0" lang="en-GB" sz="1800" u="sng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GD90@guidedogs.org.uk</a:t>
            </a:r>
            <a:r>
              <a:rPr b="0" i="0" lang="en-GB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 </a:t>
            </a:r>
            <a:endParaRPr b="0" i="0" sz="1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a45634c2cd_0_247"/>
          <p:cNvSpPr txBox="1"/>
          <p:nvPr>
            <p:ph idx="1" type="body"/>
          </p:nvPr>
        </p:nvSpPr>
        <p:spPr>
          <a:xfrm>
            <a:off x="424799" y="2176493"/>
            <a:ext cx="4147200" cy="18595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89999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GB"/>
              <a:t>Latest developments in volunteering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ts val="3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d31f11aa61_0_42"/>
          <p:cNvSpPr txBox="1"/>
          <p:nvPr>
            <p:ph idx="1" type="body"/>
          </p:nvPr>
        </p:nvSpPr>
        <p:spPr>
          <a:xfrm>
            <a:off x="425450" y="295199"/>
            <a:ext cx="8294400" cy="12969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/>
              <a:t>We’re exploring what a more community-based style of volunteering would look like at Guide Dogs</a:t>
            </a:r>
            <a:endParaRPr/>
          </a:p>
        </p:txBody>
      </p:sp>
      <p:sp>
        <p:nvSpPr>
          <p:cNvPr id="287" name="Google Shape;287;gd31f11aa61_0_42"/>
          <p:cNvSpPr txBox="1"/>
          <p:nvPr>
            <p:ph idx="2" type="body"/>
          </p:nvPr>
        </p:nvSpPr>
        <p:spPr>
          <a:xfrm>
            <a:off x="425450" y="1329994"/>
            <a:ext cx="8294400" cy="45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0" lang="en-GB"/>
              <a:t>Our pilots are:</a:t>
            </a:r>
            <a:endParaRPr b="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0"/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Trebuchet MS"/>
              <a:buChar char="●"/>
            </a:pPr>
            <a:r>
              <a:rPr b="0" lang="en-GB"/>
              <a:t>Looking at how are volunteer communities can be volunteer led in a way that's the same across teams</a:t>
            </a:r>
            <a:endParaRPr/>
          </a:p>
          <a:p>
            <a:pPr indent="-368300" lvl="0" marL="45720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2200"/>
              <a:buFont typeface="Trebuchet MS"/>
              <a:buChar char="●"/>
            </a:pPr>
            <a:r>
              <a:rPr b="0" lang="en-GB"/>
              <a:t>Considering how you can support multiple volunteer roles - community</a:t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0" lang="en-GB"/>
              <a:t>We think it will help to: </a:t>
            </a:r>
            <a:endParaRPr b="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0"/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Trebuchet MS"/>
              <a:buChar char="●"/>
            </a:pPr>
            <a:r>
              <a:rPr b="0" lang="en-GB"/>
              <a:t>Reduce ‘silos’ amongst our volunteers.</a:t>
            </a:r>
            <a:endParaRPr b="0"/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Trebuchet MS"/>
              <a:buChar char="●"/>
            </a:pPr>
            <a:r>
              <a:rPr b="0" lang="en-GB"/>
              <a:t>Develop and improve the volunteer experience.</a:t>
            </a:r>
            <a:endParaRPr b="0"/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Trebuchet MS"/>
              <a:buChar char="●"/>
            </a:pPr>
            <a:r>
              <a:rPr b="0" lang="en-GB"/>
              <a:t>Support our volunteer fundraisers to grow and diversify our income streams. </a:t>
            </a:r>
            <a:endParaRPr b="0"/>
          </a:p>
        </p:txBody>
      </p:sp>
      <p:sp>
        <p:nvSpPr>
          <p:cNvPr id="288" name="Google Shape;288;gd31f11aa61_0_42"/>
          <p:cNvSpPr txBox="1"/>
          <p:nvPr>
            <p:ph idx="12" type="sldNum"/>
          </p:nvPr>
        </p:nvSpPr>
        <p:spPr>
          <a:xfrm>
            <a:off x="8432800" y="6416675"/>
            <a:ext cx="287400" cy="1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d31f11aa61_0_49"/>
          <p:cNvSpPr txBox="1"/>
          <p:nvPr>
            <p:ph idx="1" type="body"/>
          </p:nvPr>
        </p:nvSpPr>
        <p:spPr>
          <a:xfrm>
            <a:off x="425450" y="295199"/>
            <a:ext cx="8294400" cy="9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/>
              <a:t>Volunteer insight shapes our future, so it’s now easier to share feedback and get involved in areas that interest you</a:t>
            </a:r>
            <a:endParaRPr/>
          </a:p>
        </p:txBody>
      </p:sp>
      <p:sp>
        <p:nvSpPr>
          <p:cNvPr id="295" name="Google Shape;295;gd31f11aa61_0_49"/>
          <p:cNvSpPr txBox="1"/>
          <p:nvPr>
            <p:ph idx="2" type="body"/>
          </p:nvPr>
        </p:nvSpPr>
        <p:spPr>
          <a:xfrm>
            <a:off x="3027695" y="2471120"/>
            <a:ext cx="5692155" cy="3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0"/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b="0" lang="en-GB"/>
              <a:t>Volunteer Impact Assessment – closed</a:t>
            </a:r>
            <a:br>
              <a:rPr b="0" lang="en-GB"/>
            </a:br>
            <a:endParaRPr b="0"/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b="0" lang="en-GB"/>
              <a:t>‘Pulse’ survey - highlights shared in mailing?</a:t>
            </a:r>
            <a:endParaRPr b="0"/>
          </a:p>
          <a:p>
            <a:pPr indent="-228600" lvl="0" marL="45720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b="0"/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b="0" lang="en-GB"/>
              <a:t>Volunteer Voices, including workstreams and vacancies</a:t>
            </a:r>
            <a:br>
              <a:rPr b="0" lang="en-GB"/>
            </a:br>
            <a:endParaRPr b="0"/>
          </a:p>
          <a:p>
            <a:pPr indent="-368300" lvl="0" marL="45720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b="0" lang="en-GB"/>
              <a:t>And.......our Local Awards. </a:t>
            </a:r>
            <a:r>
              <a:rPr lang="en-GB"/>
              <a:t>Thank you!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0" sz="2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0" sz="2200"/>
          </a:p>
        </p:txBody>
      </p:sp>
      <p:sp>
        <p:nvSpPr>
          <p:cNvPr id="296" name="Google Shape;296;gd31f11aa61_0_49"/>
          <p:cNvSpPr txBox="1"/>
          <p:nvPr>
            <p:ph idx="12" type="sldNum"/>
          </p:nvPr>
        </p:nvSpPr>
        <p:spPr>
          <a:xfrm>
            <a:off x="8432800" y="6416675"/>
            <a:ext cx="287400" cy="1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97" name="Google Shape;297;gd31f11aa61_0_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3937" y="2217066"/>
            <a:ext cx="2314575" cy="3562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a45634c2cd_0_252"/>
          <p:cNvSpPr txBox="1"/>
          <p:nvPr>
            <p:ph idx="1" type="body"/>
          </p:nvPr>
        </p:nvSpPr>
        <p:spPr>
          <a:xfrm>
            <a:off x="424799" y="2013854"/>
            <a:ext cx="4147200" cy="22661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89998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GB"/>
              <a:t>Community Fundraising</a:t>
            </a:r>
            <a:endParaRPr/>
          </a:p>
          <a:p>
            <a:pPr indent="0" lvl="0" marL="89999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GB"/>
              <a:t>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ts val="3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7a3d0b38de_0_13"/>
          <p:cNvSpPr txBox="1"/>
          <p:nvPr>
            <p:ph idx="1" type="body"/>
          </p:nvPr>
        </p:nvSpPr>
        <p:spPr>
          <a:xfrm>
            <a:off x="425450" y="295199"/>
            <a:ext cx="8294400" cy="9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GB"/>
              <a:t>As we restart community fundraising activities, here’s what you need to know</a:t>
            </a:r>
            <a:endParaRPr/>
          </a:p>
        </p:txBody>
      </p:sp>
      <p:sp>
        <p:nvSpPr>
          <p:cNvPr id="310" name="Google Shape;310;g7a3d0b38de_0_13"/>
          <p:cNvSpPr txBox="1"/>
          <p:nvPr>
            <p:ph idx="2" type="body"/>
          </p:nvPr>
        </p:nvSpPr>
        <p:spPr>
          <a:xfrm>
            <a:off x="425449" y="1330000"/>
            <a:ext cx="8201218" cy="45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0"/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b="0" lang="en-GB"/>
              <a:t>86% of our fundraising volunteers are ready and keen to start fundraising again</a:t>
            </a:r>
            <a:endParaRPr b="0"/>
          </a:p>
          <a:p>
            <a:pPr indent="-4064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2200"/>
              <a:buChar char="•"/>
            </a:pPr>
            <a:r>
              <a:rPr b="0" lang="en-GB"/>
              <a:t>Permitted activities include emptying collection boxes, banking, collections, distance selling, Name a Puppy visits, cheque presentations and merchandise stalls, speaking engagements and pop-up shops.</a:t>
            </a:r>
            <a:endParaRPr/>
          </a:p>
          <a:p>
            <a:pPr indent="-4064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2200"/>
              <a:buChar char="•"/>
            </a:pPr>
            <a:r>
              <a:rPr b="0" lang="en-GB"/>
              <a:t>Community Fundraising Supporter Care: 0345 143 0234</a:t>
            </a:r>
            <a:endParaRPr b="0"/>
          </a:p>
          <a:p>
            <a:pPr indent="-4064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2200"/>
              <a:buChar char="•"/>
            </a:pPr>
            <a:r>
              <a:rPr b="0" lang="en-GB"/>
              <a:t>Guidance Document for all activities</a:t>
            </a:r>
            <a:endParaRPr/>
          </a:p>
          <a:p>
            <a:pPr indent="0" lvl="0" marL="508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b="0" sz="2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0"/>
          </a:p>
        </p:txBody>
      </p:sp>
      <p:sp>
        <p:nvSpPr>
          <p:cNvPr id="311" name="Google Shape;311;g7a3d0b38de_0_13"/>
          <p:cNvSpPr txBox="1"/>
          <p:nvPr>
            <p:ph idx="12" type="sldNum"/>
          </p:nvPr>
        </p:nvSpPr>
        <p:spPr>
          <a:xfrm>
            <a:off x="8432800" y="6416675"/>
            <a:ext cx="287400" cy="1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descr="A picture containing person, outdoor, sky, tree&#10;&#10;Description automatically generated" id="312" name="Google Shape;312;g7a3d0b38de_0_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89533" y="4318791"/>
            <a:ext cx="4167198" cy="2345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7a3d0b38de_0_20"/>
          <p:cNvSpPr txBox="1"/>
          <p:nvPr>
            <p:ph idx="1" type="body"/>
          </p:nvPr>
        </p:nvSpPr>
        <p:spPr>
          <a:xfrm>
            <a:off x="425450" y="295199"/>
            <a:ext cx="8294400" cy="13787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The recent Great Guide Dogs Tea Party was a great success – and there are more fundraising activities coming up</a:t>
            </a:r>
            <a:endParaRPr/>
          </a:p>
        </p:txBody>
      </p:sp>
      <p:sp>
        <p:nvSpPr>
          <p:cNvPr id="319" name="Google Shape;319;g7a3d0b38de_0_20"/>
          <p:cNvSpPr txBox="1"/>
          <p:nvPr>
            <p:ph idx="2" type="body"/>
          </p:nvPr>
        </p:nvSpPr>
        <p:spPr>
          <a:xfrm>
            <a:off x="588091" y="1474563"/>
            <a:ext cx="8131759" cy="44202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Looking back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200"/>
              <a:buChar char="•"/>
            </a:pPr>
            <a:r>
              <a:rPr b="0" lang="en-GB"/>
              <a:t>Great Guide Dogs Tea Party</a:t>
            </a:r>
            <a:endParaRPr b="0"/>
          </a:p>
          <a:p>
            <a:pPr indent="-285750" lvl="0" marL="28575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200"/>
              <a:buChar char="•"/>
            </a:pPr>
            <a:r>
              <a:rPr b="0" lang="en-GB"/>
              <a:t>Chester Le Street – Garden Centre collection</a:t>
            </a:r>
            <a:endParaRPr b="0">
              <a:highlight>
                <a:srgbClr val="FFFF00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</a:pPr>
            <a:r>
              <a:rPr lang="en-GB"/>
              <a:t>Looking ahead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200"/>
              <a:buChar char="•"/>
            </a:pPr>
            <a:r>
              <a:rPr b="0" lang="en-GB"/>
              <a:t>Guide Dogs Appeal - October</a:t>
            </a:r>
            <a:endParaRPr b="0"/>
          </a:p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200"/>
              <a:buChar char="•"/>
            </a:pPr>
            <a:r>
              <a:rPr b="0" lang="en-GB"/>
              <a:t>Donate an Hour - December </a:t>
            </a:r>
            <a:endParaRPr b="0"/>
          </a:p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200"/>
              <a:buChar char="•"/>
            </a:pPr>
            <a:r>
              <a:rPr b="0" lang="en-GB"/>
              <a:t>Volunteers being back fundraising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0"/>
          </a:p>
        </p:txBody>
      </p:sp>
      <p:sp>
        <p:nvSpPr>
          <p:cNvPr id="320" name="Google Shape;320;g7a3d0b38de_0_20"/>
          <p:cNvSpPr txBox="1"/>
          <p:nvPr>
            <p:ph idx="12" type="sldNum"/>
          </p:nvPr>
        </p:nvSpPr>
        <p:spPr>
          <a:xfrm>
            <a:off x="8432800" y="6416675"/>
            <a:ext cx="287400" cy="1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descr="A picture containing person, wall, indoor, child&#10;&#10;Description automatically generated" id="321" name="Google Shape;321;g7a3d0b38de_0_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86044" y="1895290"/>
            <a:ext cx="2743200" cy="15430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floor, indoor, cluttered&#10;&#10;Description automatically generated" id="322" name="Google Shape;322;g7a3d0b38de_0_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90492" y="3689838"/>
            <a:ext cx="2743200" cy="205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9e8cc8d39c_0_29"/>
          <p:cNvSpPr txBox="1"/>
          <p:nvPr>
            <p:ph idx="1" type="body"/>
          </p:nvPr>
        </p:nvSpPr>
        <p:spPr>
          <a:xfrm>
            <a:off x="424799" y="1327150"/>
            <a:ext cx="4147200" cy="45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GB" sz="4000"/>
              <a:t>Dog health, wellbeing and safety</a:t>
            </a:r>
            <a:endParaRPr sz="40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t/>
            </a:r>
            <a:endParaRPr sz="40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a6324871e2_0_59"/>
          <p:cNvSpPr txBox="1"/>
          <p:nvPr>
            <p:ph idx="1" type="body"/>
          </p:nvPr>
        </p:nvSpPr>
        <p:spPr>
          <a:xfrm>
            <a:off x="425450" y="295199"/>
            <a:ext cx="8294400" cy="9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</a:pPr>
            <a:r>
              <a:rPr lang="en-GB">
                <a:latin typeface="Trebuchet MS"/>
                <a:ea typeface="Trebuchet MS"/>
                <a:cs typeface="Trebuchet MS"/>
                <a:sym typeface="Trebuchet MS"/>
              </a:rPr>
              <a:t>Welcome to the North East Regional Update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2" name="Google Shape;192;ga6324871e2_0_59"/>
          <p:cNvSpPr txBox="1"/>
          <p:nvPr>
            <p:ph idx="2" type="body"/>
          </p:nvPr>
        </p:nvSpPr>
        <p:spPr>
          <a:xfrm>
            <a:off x="425450" y="1329994"/>
            <a:ext cx="8294400" cy="45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GB"/>
              <a:t>We’ll cover: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800"/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AutoNum type="arabicPeriod"/>
            </a:pPr>
            <a:r>
              <a:rPr lang="en-GB" sz="1800"/>
              <a:t>Welcome and introductions</a:t>
            </a:r>
            <a:endParaRPr sz="1800"/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AutoNum type="arabicPeriod"/>
            </a:pPr>
            <a:r>
              <a:rPr lang="en-GB" sz="1800"/>
              <a:t>COVID-19 roadmap &amp; activities update</a:t>
            </a:r>
            <a:endParaRPr/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AutoNum type="arabicPeriod"/>
            </a:pPr>
            <a:r>
              <a:rPr lang="en-GB" sz="1800"/>
              <a:t>Guide Dogs 90th anniversary </a:t>
            </a:r>
            <a:endParaRPr/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AutoNum type="arabicPeriod"/>
            </a:pPr>
            <a:r>
              <a:rPr lang="en-GB" sz="1800"/>
              <a:t>Latest news and developments in Volunteering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</a:pPr>
            <a:r>
              <a:rPr lang="en-GB" sz="1800"/>
              <a:t>Community Fundraising 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</a:pPr>
            <a:r>
              <a:rPr lang="en-GB" sz="1800"/>
              <a:t>Dog health, wellbeing and safety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</a:pPr>
            <a:r>
              <a:rPr lang="en-GB" sz="1800"/>
              <a:t>Puppy Raising for Excellent Partnerships: the four principles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</a:pPr>
            <a:r>
              <a:rPr lang="en-GB" sz="1800"/>
              <a:t>Q&amp;A </a:t>
            </a:r>
            <a:endParaRPr sz="1800"/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AutoNum type="arabicPeriod"/>
            </a:pPr>
            <a:r>
              <a:rPr lang="en-GB" sz="1800"/>
              <a:t>Close and thank you </a:t>
            </a:r>
            <a:endParaRPr/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93" name="Google Shape;193;ga6324871e2_0_59"/>
          <p:cNvSpPr txBox="1"/>
          <p:nvPr>
            <p:ph idx="12" type="sldNum"/>
          </p:nvPr>
        </p:nvSpPr>
        <p:spPr>
          <a:xfrm>
            <a:off x="8432800" y="6416675"/>
            <a:ext cx="287400" cy="1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9e8cc8d39c_0_17"/>
          <p:cNvSpPr txBox="1"/>
          <p:nvPr>
            <p:ph idx="1" type="body"/>
          </p:nvPr>
        </p:nvSpPr>
        <p:spPr>
          <a:xfrm>
            <a:off x="425450" y="295199"/>
            <a:ext cx="8294400" cy="9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/>
              <a:t>You can call Guide Line to get help on dog health and wellbeing issues from a dedicated member of staff  </a:t>
            </a:r>
            <a:endParaRPr/>
          </a:p>
        </p:txBody>
      </p:sp>
      <p:sp>
        <p:nvSpPr>
          <p:cNvPr id="335" name="Google Shape;335;g9e8cc8d39c_0_17"/>
          <p:cNvSpPr txBox="1"/>
          <p:nvPr>
            <p:ph idx="12" type="sldNum"/>
          </p:nvPr>
        </p:nvSpPr>
        <p:spPr>
          <a:xfrm>
            <a:off x="8432800" y="6416675"/>
            <a:ext cx="287400" cy="1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36" name="Google Shape;336;g9e8cc8d39c_0_17"/>
          <p:cNvSpPr txBox="1"/>
          <p:nvPr/>
        </p:nvSpPr>
        <p:spPr>
          <a:xfrm>
            <a:off x="425450" y="2151175"/>
            <a:ext cx="5029200" cy="240062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Guide Line covers four areas: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C5C"/>
              </a:buClr>
              <a:buSzPts val="2200"/>
              <a:buFont typeface="Arial"/>
              <a:buAutoNum type="arabicPeriod"/>
            </a:pPr>
            <a:r>
              <a:rPr b="0" i="0" lang="en-GB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Adults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C5C"/>
              </a:buClr>
              <a:buSzPts val="2200"/>
              <a:buFont typeface="Arial"/>
              <a:buAutoNum type="arabicPeriod"/>
            </a:pPr>
            <a:r>
              <a:rPr b="0" i="0" lang="en-GB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Children and Young People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C5C"/>
              </a:buClr>
              <a:buSzPts val="2200"/>
              <a:buFont typeface="Arial"/>
              <a:buAutoNum type="arabicPeriod"/>
            </a:pPr>
            <a:r>
              <a:rPr b="0" i="0" lang="en-GB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Dog health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C5C"/>
              </a:buClr>
              <a:buSzPts val="2200"/>
              <a:buFont typeface="Arial"/>
              <a:buAutoNum type="arabicPeriod"/>
            </a:pPr>
            <a:r>
              <a:rPr b="0" i="0" lang="en-GB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General enquiries</a:t>
            </a:r>
            <a:endParaRPr/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C5C"/>
              </a:buClr>
              <a:buSzPts val="22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Call Guide Line on 0800 7811 444 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7" name="Google Shape;337;g9e8cc8d39c_0_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69275" y="1880975"/>
            <a:ext cx="2959150" cy="44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bd30211381_0_293"/>
          <p:cNvSpPr txBox="1"/>
          <p:nvPr>
            <p:ph idx="1" type="body"/>
          </p:nvPr>
        </p:nvSpPr>
        <p:spPr>
          <a:xfrm>
            <a:off x="425450" y="295199"/>
            <a:ext cx="8294400" cy="9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/>
              <a:t>Useful safety tips to keep you and your dog safe</a:t>
            </a:r>
            <a:endParaRPr/>
          </a:p>
        </p:txBody>
      </p:sp>
      <p:sp>
        <p:nvSpPr>
          <p:cNvPr id="344" name="Google Shape;344;gbd30211381_0_293"/>
          <p:cNvSpPr txBox="1"/>
          <p:nvPr>
            <p:ph idx="12" type="sldNum"/>
          </p:nvPr>
        </p:nvSpPr>
        <p:spPr>
          <a:xfrm>
            <a:off x="8432800" y="6416675"/>
            <a:ext cx="287400" cy="1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45" name="Google Shape;345;gbd30211381_0_293"/>
          <p:cNvSpPr txBox="1"/>
          <p:nvPr>
            <p:ph idx="2" type="body"/>
          </p:nvPr>
        </p:nvSpPr>
        <p:spPr>
          <a:xfrm>
            <a:off x="425450" y="1977925"/>
            <a:ext cx="8294400" cy="39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85750" lvl="0" marL="38735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201F1E"/>
              </a:buClr>
              <a:buSzPts val="2000"/>
              <a:buFont typeface="Arial"/>
              <a:buChar char="•"/>
            </a:pPr>
            <a:r>
              <a:rPr b="0" lang="en-GB"/>
              <a:t>Avoid putting your dog on social media, especially with clues about where you live. </a:t>
            </a:r>
            <a:endParaRPr b="0"/>
          </a:p>
          <a:p>
            <a:pPr indent="-285750" lvl="0" marL="3873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2000"/>
              <a:buFont typeface="Arial"/>
              <a:buChar char="•"/>
            </a:pPr>
            <a:r>
              <a:rPr b="0" lang="en-GB"/>
              <a:t>Make sure your garden is secure, your gate is locked and adorned with bells to alert you to someone coming in.</a:t>
            </a:r>
            <a:endParaRPr b="0"/>
          </a:p>
          <a:p>
            <a:pPr indent="-285750" lvl="0" marL="3873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2000"/>
              <a:buFont typeface="Arial"/>
              <a:buChar char="•"/>
            </a:pPr>
            <a:r>
              <a:rPr b="0" lang="en-GB"/>
              <a:t>Never leave your dog in the garden unattended.</a:t>
            </a:r>
            <a:endParaRPr b="0"/>
          </a:p>
          <a:p>
            <a:pPr indent="-285750" lvl="0" marL="3873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2000"/>
              <a:buFont typeface="Arial"/>
              <a:buChar char="•"/>
            </a:pPr>
            <a:r>
              <a:rPr b="0" lang="en-GB"/>
              <a:t>Never leave your dog unattended in public, or left visible in a car.</a:t>
            </a:r>
            <a:endParaRPr b="0"/>
          </a:p>
          <a:p>
            <a:pPr indent="-285750" lvl="0" marL="3873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2000"/>
              <a:buFont typeface="Arial"/>
              <a:buChar char="•"/>
            </a:pPr>
            <a:r>
              <a:rPr b="0" lang="en-GB"/>
              <a:t>Work hard on getting a reliable recall, practice it often, and have this in place before letting your dog off the lead, so you can keep him/her close and away from strangers. </a:t>
            </a:r>
            <a:endParaRPr b="0"/>
          </a:p>
          <a:p>
            <a:pPr indent="-285750" lvl="0" marL="3873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2000"/>
              <a:buFont typeface="Arial"/>
              <a:buChar char="•"/>
            </a:pPr>
            <a:r>
              <a:rPr b="0" lang="en-GB"/>
              <a:t>Be wary of people asking information about your dog, particularly if you are alone</a:t>
            </a:r>
            <a:endParaRPr b="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0" sz="2000">
              <a:solidFill>
                <a:srgbClr val="201F1E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0" sz="2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0" sz="2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t/>
            </a:r>
            <a:endParaRPr b="0" sz="2200"/>
          </a:p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d698752477_1_87"/>
          <p:cNvSpPr txBox="1"/>
          <p:nvPr>
            <p:ph idx="4294967295" type="sldNum"/>
          </p:nvPr>
        </p:nvSpPr>
        <p:spPr>
          <a:xfrm>
            <a:off x="8856663" y="6416675"/>
            <a:ext cx="287337" cy="1555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C5C"/>
              </a:buClr>
              <a:buSzPts val="800"/>
              <a:buFont typeface="Trebuchet MS"/>
              <a:buNone/>
            </a:pPr>
            <a:fld id="{00000000-1234-1234-1234-123412341234}" type="slidenum">
              <a:rPr b="0" i="0" lang="en-GB" sz="800" u="none" cap="none" strike="noStrike">
                <a:solidFill>
                  <a:srgbClr val="002C5C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b="0" i="0" sz="800" u="none" cap="none" strike="noStrike">
              <a:solidFill>
                <a:srgbClr val="002C5C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52" name="Google Shape;352;gd698752477_1_8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7525" l="0" r="0" t="7525"/>
          <a:stretch/>
        </p:blipFill>
        <p:spPr>
          <a:xfrm>
            <a:off x="4181728" y="-1"/>
            <a:ext cx="49623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gd698752477_1_87"/>
          <p:cNvSpPr txBox="1"/>
          <p:nvPr>
            <p:ph idx="1" type="body"/>
          </p:nvPr>
        </p:nvSpPr>
        <p:spPr>
          <a:xfrm>
            <a:off x="425450" y="1327150"/>
            <a:ext cx="3458181" cy="45704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GB" sz="4000"/>
              <a:t>Puppy Raising for Excellent Partnerships: the four principles 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a4ea0f4958_0_23"/>
          <p:cNvSpPr txBox="1"/>
          <p:nvPr>
            <p:ph idx="1" type="body"/>
          </p:nvPr>
        </p:nvSpPr>
        <p:spPr>
          <a:xfrm>
            <a:off x="425450" y="295199"/>
            <a:ext cx="8294400" cy="13606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GB" sz="2800"/>
              <a:t>We’ve made some important changes to how we raise and support our puppies’ development </a:t>
            </a:r>
            <a:endParaRPr sz="2800"/>
          </a:p>
        </p:txBody>
      </p:sp>
      <p:sp>
        <p:nvSpPr>
          <p:cNvPr id="360" name="Google Shape;360;ga4ea0f4958_0_23"/>
          <p:cNvSpPr txBox="1"/>
          <p:nvPr>
            <p:ph idx="2" type="body"/>
          </p:nvPr>
        </p:nvSpPr>
        <p:spPr>
          <a:xfrm>
            <a:off x="425450" y="1330000"/>
            <a:ext cx="4984500" cy="45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0"/>
          </a:p>
          <a:p>
            <a:pPr indent="-285750" lvl="0" marL="51435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</a:pPr>
            <a:r>
              <a:rPr b="0" lang="en-GB"/>
              <a:t>Change in neutering policy </a:t>
            </a:r>
            <a:endParaRPr/>
          </a:p>
          <a:p>
            <a:pPr indent="-285750" lvl="0" marL="51435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</a:pPr>
            <a:r>
              <a:rPr b="0" lang="en-GB"/>
              <a:t>Ethos and new data collection points</a:t>
            </a:r>
            <a:endParaRPr/>
          </a:p>
          <a:p>
            <a:pPr indent="-285750" lvl="1" marL="97155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</a:pPr>
            <a:r>
              <a:rPr b="0" lang="en-GB"/>
              <a:t>Puppy Behaviour Questionnaire (at five months) to puppy raisers.</a:t>
            </a:r>
            <a:endParaRPr/>
          </a:p>
          <a:p>
            <a:pPr indent="-285750" lvl="1" marL="97155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</a:pPr>
            <a:r>
              <a:rPr b="0" lang="en-GB"/>
              <a:t>Dog Behaviour Questionnaire (to fosterers and breeding dog holders)</a:t>
            </a:r>
            <a:endParaRPr/>
          </a:p>
          <a:p>
            <a:pPr indent="0" lvl="0" marL="10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b="0" sz="2000"/>
          </a:p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0" sz="2300">
              <a:solidFill>
                <a:srgbClr val="002C5C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361" name="Google Shape;361;ga4ea0f4958_0_23"/>
          <p:cNvSpPr txBox="1"/>
          <p:nvPr>
            <p:ph idx="12" type="sldNum"/>
          </p:nvPr>
        </p:nvSpPr>
        <p:spPr>
          <a:xfrm>
            <a:off x="8432800" y="6416675"/>
            <a:ext cx="287400" cy="1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descr="GD2-2332.jpg" id="362" name="Google Shape;362;ga4ea0f4958_0_23" title="GD2-2332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25050" y="1306300"/>
            <a:ext cx="2995150" cy="448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20"/>
          <p:cNvSpPr txBox="1"/>
          <p:nvPr>
            <p:ph idx="1" type="body"/>
          </p:nvPr>
        </p:nvSpPr>
        <p:spPr>
          <a:xfrm>
            <a:off x="425450" y="295199"/>
            <a:ext cx="8294400" cy="14267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/>
              <a:t>PREP is our new standard way of raising puppies and will be gradually introduced to Puppy Raisers from July 2021</a:t>
            </a:r>
            <a:endParaRPr/>
          </a:p>
        </p:txBody>
      </p:sp>
      <p:sp>
        <p:nvSpPr>
          <p:cNvPr id="369" name="Google Shape;369;p20"/>
          <p:cNvSpPr txBox="1"/>
          <p:nvPr>
            <p:ph idx="12" type="sldNum"/>
          </p:nvPr>
        </p:nvSpPr>
        <p:spPr>
          <a:xfrm>
            <a:off x="8432800" y="6416675"/>
            <a:ext cx="287400" cy="1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70" name="Google Shape;370;p20"/>
          <p:cNvSpPr txBox="1"/>
          <p:nvPr>
            <p:ph idx="2" type="body"/>
          </p:nvPr>
        </p:nvSpPr>
        <p:spPr>
          <a:xfrm>
            <a:off x="425450" y="1977925"/>
            <a:ext cx="8294400" cy="39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2286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01F1E"/>
              </a:buClr>
              <a:buSzPts val="2000"/>
              <a:buNone/>
            </a:pPr>
            <a:r>
              <a:rPr b="0" lang="en-GB"/>
              <a:t>An investment in professional development for our staff and volunteers</a:t>
            </a:r>
            <a:endParaRPr/>
          </a:p>
          <a:p>
            <a:pPr indent="0" lvl="0" marL="2286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</a:pPr>
            <a:r>
              <a:rPr b="0" lang="en-GB"/>
              <a:t>Provides a standardised framework </a:t>
            </a:r>
            <a:endParaRPr/>
          </a:p>
          <a:p>
            <a:pPr indent="0" lvl="0" marL="2286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</a:pPr>
            <a:r>
              <a:rPr b="0" lang="en-GB"/>
              <a:t>Puppy and person-centred approach</a:t>
            </a:r>
            <a:endParaRPr/>
          </a:p>
          <a:p>
            <a:pPr indent="0" lvl="0" marL="2286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</a:pPr>
            <a:r>
              <a:rPr b="0" lang="en-GB"/>
              <a:t>Easier access to resources and advice</a:t>
            </a:r>
            <a:endParaRPr/>
          </a:p>
          <a:p>
            <a:pPr indent="0" lvl="0" marL="2286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</a:pPr>
            <a:r>
              <a:rPr b="0" lang="en-GB"/>
              <a:t>Using technology gives the ability to access the latest information</a:t>
            </a:r>
            <a:endParaRPr/>
          </a:p>
          <a:p>
            <a:pPr indent="0" lvl="0" marL="2286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</a:pPr>
            <a:r>
              <a:rPr b="0" lang="en-GB"/>
              <a:t>Will still have face-to-face support or visits, often in groups  </a:t>
            </a:r>
            <a:endParaRPr/>
          </a:p>
          <a:p>
            <a:pPr indent="-228600" lvl="0" marL="457200" rtl="0" algn="l">
              <a:lnSpc>
                <a:spcPct val="114999"/>
              </a:lnSpc>
              <a:spcBef>
                <a:spcPts val="1200"/>
              </a:spcBef>
              <a:spcAft>
                <a:spcPts val="0"/>
              </a:spcAft>
              <a:buClr>
                <a:srgbClr val="201F1E"/>
              </a:buClr>
              <a:buSzPts val="2000"/>
              <a:buFont typeface="Roboto"/>
              <a:buNone/>
            </a:pPr>
            <a:r>
              <a:t/>
            </a:r>
            <a:endParaRPr b="0" sz="20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0" sz="2000">
              <a:solidFill>
                <a:srgbClr val="201F1E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0" sz="2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0" sz="2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t/>
            </a:r>
            <a:endParaRPr b="0" sz="2200"/>
          </a:p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d698752477_1_102"/>
          <p:cNvSpPr txBox="1"/>
          <p:nvPr>
            <p:ph idx="1" type="body"/>
          </p:nvPr>
        </p:nvSpPr>
        <p:spPr>
          <a:xfrm>
            <a:off x="425450" y="295199"/>
            <a:ext cx="8294400" cy="9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lang="en-GB"/>
              <a:t>PREP is based on four key principles which bring together new and existing learning and techniques into an easy to follow programme</a:t>
            </a:r>
            <a:endParaRPr/>
          </a:p>
        </p:txBody>
      </p:sp>
      <p:sp>
        <p:nvSpPr>
          <p:cNvPr id="377" name="Google Shape;377;gd698752477_1_102"/>
          <p:cNvSpPr txBox="1"/>
          <p:nvPr>
            <p:ph idx="12" type="sldNum"/>
          </p:nvPr>
        </p:nvSpPr>
        <p:spPr>
          <a:xfrm>
            <a:off x="8432800" y="6416675"/>
            <a:ext cx="287400" cy="1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78" name="Google Shape;378;gd698752477_1_102"/>
          <p:cNvSpPr txBox="1"/>
          <p:nvPr>
            <p:ph idx="2" type="body"/>
          </p:nvPr>
        </p:nvSpPr>
        <p:spPr>
          <a:xfrm>
            <a:off x="425450" y="1977925"/>
            <a:ext cx="8294400" cy="39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0" sz="2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0" sz="2000"/>
          </a:p>
          <a:p>
            <a:pPr indent="-368300" lvl="0" marL="4572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200"/>
              <a:buAutoNum type="arabicPeriod"/>
            </a:pPr>
            <a:r>
              <a:rPr b="0" lang="en-GB"/>
              <a:t>Knowing your puppy </a:t>
            </a:r>
            <a:endParaRPr b="0"/>
          </a:p>
          <a:p>
            <a:pPr indent="-368300" lvl="0" marL="4572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200"/>
              <a:buAutoNum type="arabicPeriod"/>
            </a:pPr>
            <a:r>
              <a:rPr b="0" lang="en-GB"/>
              <a:t>Managing for success</a:t>
            </a:r>
            <a:endParaRPr b="0"/>
          </a:p>
          <a:p>
            <a:pPr indent="-368300" lvl="0" marL="4572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200"/>
              <a:buAutoNum type="arabicPeriod"/>
            </a:pPr>
            <a:r>
              <a:rPr b="0" lang="en-GB"/>
              <a:t>Teaching foundations</a:t>
            </a:r>
            <a:endParaRPr b="0"/>
          </a:p>
          <a:p>
            <a:pPr indent="-368300" lvl="0" marL="4572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200"/>
              <a:buAutoNum type="arabicPeriod"/>
            </a:pPr>
            <a:r>
              <a:rPr b="0" lang="en-GB"/>
              <a:t>Being a partnership</a:t>
            </a:r>
            <a:endParaRPr b="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0" sz="2200"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0" sz="2000">
              <a:solidFill>
                <a:srgbClr val="201F1E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0" sz="2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0" sz="2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t/>
            </a:r>
            <a:endParaRPr b="0" sz="2200"/>
          </a:p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379" name="Google Shape;379;gd698752477_1_102"/>
          <p:cNvPicPr preferRelativeResize="0"/>
          <p:nvPr/>
        </p:nvPicPr>
        <p:blipFill rotWithShape="1">
          <a:blip r:embed="rId3">
            <a:alphaModFix/>
          </a:blip>
          <a:srcRect b="7388" l="36285" r="32714" t="17414"/>
          <a:stretch/>
        </p:blipFill>
        <p:spPr>
          <a:xfrm>
            <a:off x="4903550" y="1824700"/>
            <a:ext cx="3437726" cy="469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d698752477_1_110"/>
          <p:cNvSpPr txBox="1"/>
          <p:nvPr>
            <p:ph idx="1" type="body"/>
          </p:nvPr>
        </p:nvSpPr>
        <p:spPr>
          <a:xfrm>
            <a:off x="425450" y="295199"/>
            <a:ext cx="8294400" cy="9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/>
              <a:t>‘1. Knowing your puppy’ 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 sz="2600"/>
              <a:t>focuses on how to recognise, enhance and nurture your puppy’s development, behaviour and welfare</a:t>
            </a:r>
            <a:endParaRPr sz="2600"/>
          </a:p>
        </p:txBody>
      </p:sp>
      <p:sp>
        <p:nvSpPr>
          <p:cNvPr id="386" name="Google Shape;386;gd698752477_1_110"/>
          <p:cNvSpPr txBox="1"/>
          <p:nvPr>
            <p:ph idx="12" type="sldNum"/>
          </p:nvPr>
        </p:nvSpPr>
        <p:spPr>
          <a:xfrm>
            <a:off x="8432800" y="6416675"/>
            <a:ext cx="287400" cy="1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87" name="Google Shape;387;gd698752477_1_110"/>
          <p:cNvPicPr preferRelativeResize="0"/>
          <p:nvPr/>
        </p:nvPicPr>
        <p:blipFill rotWithShape="1">
          <a:blip r:embed="rId3">
            <a:alphaModFix/>
          </a:blip>
          <a:srcRect b="23333" l="22778" r="57639" t="50000"/>
          <a:stretch/>
        </p:blipFill>
        <p:spPr>
          <a:xfrm>
            <a:off x="876300" y="2250396"/>
            <a:ext cx="3530600" cy="2704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gd698752477_1_110"/>
          <p:cNvPicPr preferRelativeResize="0"/>
          <p:nvPr/>
        </p:nvPicPr>
        <p:blipFill rotWithShape="1">
          <a:blip r:embed="rId3">
            <a:alphaModFix/>
          </a:blip>
          <a:srcRect b="22838" l="45833" r="24444" t="27085"/>
          <a:stretch/>
        </p:blipFill>
        <p:spPr>
          <a:xfrm>
            <a:off x="5041900" y="2314738"/>
            <a:ext cx="2717800" cy="25756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, company name&#10;&#10;Description automatically generated" id="389" name="Google Shape;389;gd698752477_1_1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94660" y="5386610"/>
            <a:ext cx="4079174" cy="5083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d698752477_1_120"/>
          <p:cNvSpPr txBox="1"/>
          <p:nvPr>
            <p:ph idx="1" type="body"/>
          </p:nvPr>
        </p:nvSpPr>
        <p:spPr>
          <a:xfrm>
            <a:off x="425450" y="295199"/>
            <a:ext cx="8294400" cy="9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/>
              <a:t>‘2. Managing for success’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 sz="2600"/>
              <a:t>focuses on learning how to accurately predict your puppy’s behaviour, problem-solve and adapt to different scenarios</a:t>
            </a:r>
            <a:endParaRPr sz="2600"/>
          </a:p>
        </p:txBody>
      </p:sp>
      <p:sp>
        <p:nvSpPr>
          <p:cNvPr id="396" name="Google Shape;396;gd698752477_1_120"/>
          <p:cNvSpPr txBox="1"/>
          <p:nvPr>
            <p:ph idx="12" type="sldNum"/>
          </p:nvPr>
        </p:nvSpPr>
        <p:spPr>
          <a:xfrm>
            <a:off x="8432800" y="6416675"/>
            <a:ext cx="287400" cy="1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97" name="Google Shape;397;gd698752477_1_120"/>
          <p:cNvSpPr txBox="1"/>
          <p:nvPr>
            <p:ph idx="2" type="body"/>
          </p:nvPr>
        </p:nvSpPr>
        <p:spPr>
          <a:xfrm>
            <a:off x="425450" y="1977925"/>
            <a:ext cx="8294400" cy="39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0" sz="2200"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0" sz="2200"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0" sz="2200">
              <a:highlight>
                <a:schemeClr val="lt1"/>
              </a:highlight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0" sz="2200"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0" sz="2000">
              <a:solidFill>
                <a:srgbClr val="201F1E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0" sz="2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0" sz="2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t/>
            </a:r>
            <a:endParaRPr b="0" sz="2200"/>
          </a:p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398" name="Google Shape;398;gd698752477_1_120"/>
          <p:cNvPicPr preferRelativeResize="0"/>
          <p:nvPr/>
        </p:nvPicPr>
        <p:blipFill rotWithShape="1">
          <a:blip r:embed="rId3">
            <a:alphaModFix/>
          </a:blip>
          <a:srcRect b="40517" l="38235" r="33146" t="53046"/>
          <a:stretch/>
        </p:blipFill>
        <p:spPr>
          <a:xfrm>
            <a:off x="2072102" y="5403720"/>
            <a:ext cx="5183713" cy="682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gd698752477_1_120"/>
          <p:cNvPicPr preferRelativeResize="0"/>
          <p:nvPr/>
        </p:nvPicPr>
        <p:blipFill rotWithShape="1">
          <a:blip r:embed="rId4">
            <a:alphaModFix/>
          </a:blip>
          <a:srcRect b="7040" l="19303" r="13610" t="15571"/>
          <a:stretch/>
        </p:blipFill>
        <p:spPr>
          <a:xfrm>
            <a:off x="2070288" y="2212742"/>
            <a:ext cx="4686300" cy="30409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d698752477_1_129"/>
          <p:cNvSpPr txBox="1"/>
          <p:nvPr>
            <p:ph idx="1" type="body"/>
          </p:nvPr>
        </p:nvSpPr>
        <p:spPr>
          <a:xfrm>
            <a:off x="425450" y="295199"/>
            <a:ext cx="8294400" cy="9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/>
              <a:t>‘3. Teaching foundations’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 sz="2600"/>
              <a:t>uses positive reinforcement for desirable behaviour and teaches good habits for future learning </a:t>
            </a:r>
            <a:endParaRPr sz="2600"/>
          </a:p>
        </p:txBody>
      </p:sp>
      <p:sp>
        <p:nvSpPr>
          <p:cNvPr id="406" name="Google Shape;406;gd698752477_1_129"/>
          <p:cNvSpPr txBox="1"/>
          <p:nvPr>
            <p:ph idx="12" type="sldNum"/>
          </p:nvPr>
        </p:nvSpPr>
        <p:spPr>
          <a:xfrm>
            <a:off x="8432800" y="6416675"/>
            <a:ext cx="287400" cy="1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07" name="Google Shape;407;gd698752477_1_129"/>
          <p:cNvSpPr txBox="1"/>
          <p:nvPr>
            <p:ph idx="2" type="body"/>
          </p:nvPr>
        </p:nvSpPr>
        <p:spPr>
          <a:xfrm>
            <a:off x="425450" y="1977925"/>
            <a:ext cx="8294400" cy="39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0" sz="2200">
              <a:highlight>
                <a:schemeClr val="lt1"/>
              </a:highlight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0" sz="20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0" sz="2200"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0" sz="2000">
              <a:solidFill>
                <a:srgbClr val="201F1E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0" sz="2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0" sz="2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t/>
            </a:r>
            <a:endParaRPr b="0" sz="2200"/>
          </a:p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408" name="Google Shape;408;gd698752477_1_129"/>
          <p:cNvPicPr preferRelativeResize="0"/>
          <p:nvPr/>
        </p:nvPicPr>
        <p:blipFill rotWithShape="1">
          <a:blip r:embed="rId3">
            <a:alphaModFix/>
          </a:blip>
          <a:srcRect b="38362" l="38427" r="34494" t="18889"/>
          <a:stretch/>
        </p:blipFill>
        <p:spPr>
          <a:xfrm>
            <a:off x="2119056" y="1890895"/>
            <a:ext cx="4879359" cy="4263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d698752477_1_137"/>
          <p:cNvSpPr txBox="1"/>
          <p:nvPr>
            <p:ph idx="1" type="body"/>
          </p:nvPr>
        </p:nvSpPr>
        <p:spPr>
          <a:xfrm>
            <a:off x="425450" y="295199"/>
            <a:ext cx="8294400" cy="9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/>
              <a:t>‘4. Being a partnership’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 sz="2600"/>
              <a:t>develops a mutual understanding and how to respond to different situations and people</a:t>
            </a:r>
            <a:endParaRPr sz="2600"/>
          </a:p>
        </p:txBody>
      </p:sp>
      <p:sp>
        <p:nvSpPr>
          <p:cNvPr id="415" name="Google Shape;415;gd698752477_1_137"/>
          <p:cNvSpPr txBox="1"/>
          <p:nvPr>
            <p:ph idx="12" type="sldNum"/>
          </p:nvPr>
        </p:nvSpPr>
        <p:spPr>
          <a:xfrm>
            <a:off x="8432800" y="6416675"/>
            <a:ext cx="287400" cy="1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16" name="Google Shape;416;gd698752477_1_137"/>
          <p:cNvSpPr txBox="1"/>
          <p:nvPr>
            <p:ph idx="2" type="body"/>
          </p:nvPr>
        </p:nvSpPr>
        <p:spPr>
          <a:xfrm>
            <a:off x="425450" y="1977925"/>
            <a:ext cx="8294400" cy="39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0" sz="2000"/>
          </a:p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0" sz="20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0" sz="2200"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0" sz="2000">
              <a:solidFill>
                <a:srgbClr val="201F1E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0" sz="2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0" sz="2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t/>
            </a:r>
            <a:endParaRPr b="0" sz="2200"/>
          </a:p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417" name="Google Shape;417;gd698752477_1_137"/>
          <p:cNvPicPr preferRelativeResize="0"/>
          <p:nvPr/>
        </p:nvPicPr>
        <p:blipFill rotWithShape="1">
          <a:blip r:embed="rId3">
            <a:alphaModFix/>
          </a:blip>
          <a:srcRect b="55941" l="37640" r="34158" t="18290"/>
          <a:stretch/>
        </p:blipFill>
        <p:spPr>
          <a:xfrm>
            <a:off x="1071745" y="2068486"/>
            <a:ext cx="6662271" cy="342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"/>
          <p:cNvSpPr txBox="1"/>
          <p:nvPr>
            <p:ph idx="1" type="body"/>
          </p:nvPr>
        </p:nvSpPr>
        <p:spPr>
          <a:xfrm>
            <a:off x="424799" y="2639814"/>
            <a:ext cx="4147200" cy="32575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/>
              <a:t>COVID-19 Roadmap: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3200"/>
              <a:buNone/>
            </a:pPr>
            <a:r>
              <a:rPr lang="en-GB"/>
              <a:t>What's happened and what's coming up...</a:t>
            </a:r>
            <a:endParaRPr/>
          </a:p>
          <a:p>
            <a:pPr indent="0" lvl="0" marL="89535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ts val="3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d698752477_1_159"/>
          <p:cNvSpPr txBox="1"/>
          <p:nvPr>
            <p:ph idx="1" type="body"/>
          </p:nvPr>
        </p:nvSpPr>
        <p:spPr>
          <a:xfrm>
            <a:off x="425450" y="295199"/>
            <a:ext cx="8294400" cy="1796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/>
              <a:t>PREP builds on how we currently raise our puppies to better prepare them for guide dog training and partnerships </a:t>
            </a:r>
            <a:endParaRPr/>
          </a:p>
        </p:txBody>
      </p:sp>
      <p:sp>
        <p:nvSpPr>
          <p:cNvPr id="424" name="Google Shape;424;gd698752477_1_159"/>
          <p:cNvSpPr txBox="1"/>
          <p:nvPr>
            <p:ph idx="12" type="sldNum"/>
          </p:nvPr>
        </p:nvSpPr>
        <p:spPr>
          <a:xfrm>
            <a:off x="8432800" y="6416675"/>
            <a:ext cx="287400" cy="1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25" name="Google Shape;425;gd698752477_1_159"/>
          <p:cNvSpPr txBox="1"/>
          <p:nvPr>
            <p:ph idx="2" type="body"/>
          </p:nvPr>
        </p:nvSpPr>
        <p:spPr>
          <a:xfrm>
            <a:off x="425450" y="2238925"/>
            <a:ext cx="8294400" cy="39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4445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</a:pPr>
            <a:r>
              <a:rPr b="0" lang="en-GB"/>
              <a:t>Aligns with Standardised Training for Excellent Partnerships (STEP) </a:t>
            </a:r>
            <a:endParaRPr/>
          </a:p>
          <a:p>
            <a:pPr indent="-342900" lvl="0" marL="4445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</a:pPr>
            <a:r>
              <a:rPr b="0" lang="en-GB"/>
              <a:t>All PREP learning materials will be available through an easy-to-use online learning system, Kallidus </a:t>
            </a:r>
            <a:endParaRPr/>
          </a:p>
          <a:p>
            <a:pPr indent="-342900" lvl="0" marL="4445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</a:pPr>
            <a:r>
              <a:rPr b="0" lang="en-GB"/>
              <a:t>Kallidus will always have the latest information, person-centred learning resources, and step-by-step video support and guidance.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0" sz="2200"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0" sz="2000">
              <a:solidFill>
                <a:srgbClr val="201F1E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0" sz="2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0" sz="2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t/>
            </a:r>
            <a:endParaRPr b="0" sz="2200"/>
          </a:p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426" name="Google Shape;426;gd698752477_1_1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57657" y="5160833"/>
            <a:ext cx="3628686" cy="1659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graphical user interface&#10;&#10;Description automatically generated" id="431" name="Google Shape;431;p22"/>
          <p:cNvPicPr preferRelativeResize="0"/>
          <p:nvPr/>
        </p:nvPicPr>
        <p:blipFill rotWithShape="1">
          <a:blip r:embed="rId3">
            <a:alphaModFix/>
          </a:blip>
          <a:srcRect b="11017" l="0" r="-105" t="0"/>
          <a:stretch/>
        </p:blipFill>
        <p:spPr>
          <a:xfrm>
            <a:off x="832415" y="822498"/>
            <a:ext cx="7474993" cy="4983324"/>
          </a:xfrm>
          <a:prstGeom prst="rect">
            <a:avLst/>
          </a:prstGeom>
          <a:noFill/>
          <a:ln>
            <a:noFill/>
          </a:ln>
        </p:spPr>
      </p:pic>
      <p:sp>
        <p:nvSpPr>
          <p:cNvPr id="432" name="Google Shape;432;p22"/>
          <p:cNvSpPr txBox="1"/>
          <p:nvPr>
            <p:ph idx="12" type="sldNum"/>
          </p:nvPr>
        </p:nvSpPr>
        <p:spPr>
          <a:xfrm>
            <a:off x="8432800" y="6416675"/>
            <a:ext cx="287338" cy="1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ts val="800"/>
              <a:buNone/>
            </a:pPr>
            <a:fld id="{00000000-1234-1234-1234-123412341234}" type="slidenum">
              <a:rPr lang="en-GB" sz="500"/>
              <a:t>‹#›</a:t>
            </a:fld>
            <a:endParaRPr sz="5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d698752477_1_176"/>
          <p:cNvSpPr txBox="1"/>
          <p:nvPr>
            <p:ph idx="1" type="body"/>
          </p:nvPr>
        </p:nvSpPr>
        <p:spPr>
          <a:xfrm>
            <a:off x="424799" y="2327274"/>
            <a:ext cx="4147200" cy="17484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/>
              <a:t>Comments and questions – you can use the Q&amp;A function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439" name="Google Shape;439;gd698752477_1_176"/>
          <p:cNvSpPr txBox="1"/>
          <p:nvPr/>
        </p:nvSpPr>
        <p:spPr>
          <a:xfrm>
            <a:off x="5060775" y="1610794"/>
            <a:ext cx="3936713" cy="36416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1" i="0" lang="en-GB" sz="3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Thank you for joining us today!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1" i="0" lang="en-GB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Details of your next regional event will be published on the Volunteer Information Point and in The Guide e-newsletter.</a:t>
            </a:r>
            <a:endParaRPr b="0" i="0" sz="20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1" i="0" lang="en-GB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Document Ends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"/>
          <p:cNvSpPr txBox="1"/>
          <p:nvPr>
            <p:ph idx="1" type="body"/>
          </p:nvPr>
        </p:nvSpPr>
        <p:spPr>
          <a:xfrm>
            <a:off x="425450" y="295199"/>
            <a:ext cx="8294400" cy="9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/>
              <a:t>COVID-19 response</a:t>
            </a:r>
            <a:endParaRPr/>
          </a:p>
        </p:txBody>
      </p:sp>
      <p:sp>
        <p:nvSpPr>
          <p:cNvPr id="206" name="Google Shape;206;p3"/>
          <p:cNvSpPr txBox="1"/>
          <p:nvPr>
            <p:ph idx="12" type="sldNum"/>
          </p:nvPr>
        </p:nvSpPr>
        <p:spPr>
          <a:xfrm>
            <a:off x="8432800" y="6416675"/>
            <a:ext cx="287400" cy="1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07" name="Google Shape;207;p3"/>
          <p:cNvSpPr txBox="1"/>
          <p:nvPr/>
        </p:nvSpPr>
        <p:spPr>
          <a:xfrm>
            <a:off x="518492" y="1148724"/>
            <a:ext cx="8394347" cy="54784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46050" lvl="0" marL="3746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206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85750" lvl="0" marL="374650" marR="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b="0" i="0" lang="en-GB" sz="1800" u="none" cap="none" strike="noStrike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rPr>
              <a:t>Furlough leave and working remotely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3746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b="0" i="0" lang="en-GB" sz="1800" u="none" cap="none" strike="noStrike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rPr>
              <a:t>Some volunteer roles and activities were paused or adapted</a:t>
            </a:r>
            <a:endParaRPr/>
          </a:p>
          <a:p>
            <a:pPr indent="-285750" lvl="0" marL="3746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b="0" i="0" lang="en-GB" sz="1800" u="none" cap="none" strike="noStrike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rPr>
              <a:t>Breeding programme paused then restarted</a:t>
            </a:r>
            <a:endParaRPr b="0" i="0" sz="1800" u="none" cap="none" strike="noStrike">
              <a:solidFill>
                <a:srgbClr val="00206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85750" lvl="0" marL="3746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b="0" i="0" lang="en-GB" sz="1800" u="none" cap="none" strike="noStrike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rPr>
              <a:t>Guide dog training paused while we established protocols</a:t>
            </a:r>
            <a:endParaRPr b="0" i="0" sz="1800" u="none" cap="none" strike="noStrike">
              <a:solidFill>
                <a:srgbClr val="00206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146050" lvl="0" marL="374650" marR="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206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85750" lvl="0" marL="374650" marR="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b="0" i="0" lang="en-GB" sz="1800" u="none" cap="none" strike="noStrike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rPr>
              <a:t>Keeping in touch calls</a:t>
            </a:r>
            <a:endParaRPr b="0" i="0" sz="18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85750" lvl="0" marL="374650" marR="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b="0" i="0" lang="en-GB" sz="1800" u="none" cap="none" strike="noStrike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rPr>
              <a:t>Set up COVID-19 information line, then Guide Line</a:t>
            </a:r>
            <a:endParaRPr/>
          </a:p>
          <a:p>
            <a:pPr indent="-285750" lvl="0" marL="374650" marR="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b="0" i="0" lang="en-GB" sz="1800" u="none" cap="none" strike="noStrike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rPr>
              <a:t>Virtual volunteer support and online puppy classes</a:t>
            </a:r>
            <a:endParaRPr b="0" i="0" sz="18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85750" lvl="0" marL="374650" marR="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b="0" i="0" lang="en-GB" sz="1800" u="none" cap="none" strike="noStrike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rPr>
              <a:t>Remote support, including Hab@Home and online second conversations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374650" marR="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b="0" i="0" lang="en-GB" sz="1800" u="none" cap="none" strike="noStrike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rPr>
              <a:t>Lots of professional development and online training!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374650" marR="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b="0" i="0" lang="en-GB" sz="1800" u="none" cap="none" strike="noStrike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rPr>
              <a:t>2021 Annual Plan</a:t>
            </a:r>
            <a:endParaRPr b="0" i="0" sz="1800" u="none" cap="none" strike="noStrike">
              <a:solidFill>
                <a:srgbClr val="00206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88900" marR="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 u="none" cap="none" strike="noStrike">
              <a:solidFill>
                <a:srgbClr val="00206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146050" lvl="0" marL="3746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206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4"/>
          <p:cNvSpPr txBox="1"/>
          <p:nvPr>
            <p:ph idx="1" type="body"/>
          </p:nvPr>
        </p:nvSpPr>
        <p:spPr>
          <a:xfrm>
            <a:off x="425450" y="295199"/>
            <a:ext cx="8294400" cy="9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/>
              <a:t>What happens next?</a:t>
            </a:r>
            <a:endParaRPr/>
          </a:p>
        </p:txBody>
      </p:sp>
      <p:sp>
        <p:nvSpPr>
          <p:cNvPr id="214" name="Google Shape;214;p4"/>
          <p:cNvSpPr txBox="1"/>
          <p:nvPr>
            <p:ph idx="12" type="sldNum"/>
          </p:nvPr>
        </p:nvSpPr>
        <p:spPr>
          <a:xfrm>
            <a:off x="8432800" y="6416675"/>
            <a:ext cx="287400" cy="1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15" name="Google Shape;215;p4"/>
          <p:cNvSpPr txBox="1"/>
          <p:nvPr/>
        </p:nvSpPr>
        <p:spPr>
          <a:xfrm>
            <a:off x="518492" y="1148724"/>
            <a:ext cx="8138069" cy="54784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88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rPr>
              <a:t>Already underway: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3" marL="374650" marR="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b="0" i="0" lang="en-GB" sz="1800" u="none" cap="none" strike="noStrike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rPr>
              <a:t>Investing in technical staff</a:t>
            </a:r>
            <a:endParaRPr/>
          </a:p>
          <a:p>
            <a:pPr indent="-285750" lvl="3" marL="374650" marR="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b="0" i="0" lang="en-GB" sz="1800" u="none" cap="none" strike="noStrike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rPr>
              <a:t>My Sighted Guide refresher training and preparing to restart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3" marL="374650" marR="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b="0" i="0" lang="en-GB" sz="1800" u="none" cap="none" strike="noStrike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rPr>
              <a:t>Guide dogs service training and partnership matches</a:t>
            </a:r>
            <a:endParaRPr/>
          </a:p>
          <a:p>
            <a:pPr indent="-285750" lvl="3" marL="374650" marR="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b="0" i="0" lang="en-GB" sz="1800" u="none" cap="none" strike="noStrike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rPr>
              <a:t>Puppy raising and breeding programme</a:t>
            </a:r>
            <a:endParaRPr/>
          </a:p>
          <a:p>
            <a:pPr indent="-285750" lvl="3" marL="374650" marR="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b="0" i="0" lang="en-GB" sz="1800" u="none" cap="none" strike="noStrike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rPr>
              <a:t>Staff and volunteer recruitment</a:t>
            </a:r>
            <a:endParaRPr/>
          </a:p>
          <a:p>
            <a:pPr indent="-285750" lvl="3" marL="374650" marR="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b="0" i="0" lang="en-GB" sz="1800" u="none" cap="none" strike="noStrike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rPr>
              <a:t>Gradual resumption of face-to-face working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3" marL="431800" marR="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b="0" i="0" lang="en-GB" sz="1800" u="none" cap="none" strike="noStrike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rPr>
              <a:t>My Time to Play</a:t>
            </a:r>
            <a:endParaRPr/>
          </a:p>
          <a:p>
            <a:pPr indent="-146050" lvl="2" marL="374650" marR="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206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2" marL="88900" marR="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rPr>
              <a:t>Up next:</a:t>
            </a:r>
            <a:endParaRPr/>
          </a:p>
          <a:p>
            <a:pPr indent="-285750" lvl="2" marL="374650" marR="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b="0" i="0" lang="en-GB" sz="1800" u="none" cap="none" strike="noStrike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rPr>
              <a:t>Intend to fully restart all services and volunteering by the end of June – some in new ways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374650" marR="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b="0" i="0" lang="en-GB" sz="1800" u="none" cap="none" strike="noStrike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rPr>
              <a:t>Residential class from the summer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3746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b="0" i="0" lang="en-GB" sz="1800" u="none" cap="none" strike="noStrike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rPr>
              <a:t>Leeds site</a:t>
            </a:r>
            <a:endParaRPr/>
          </a:p>
          <a:p>
            <a:pPr indent="-146050" lvl="0" marL="3746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206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8"/>
          <p:cNvSpPr txBox="1"/>
          <p:nvPr>
            <p:ph idx="1" type="body"/>
          </p:nvPr>
        </p:nvSpPr>
        <p:spPr>
          <a:xfrm>
            <a:off x="425450" y="295199"/>
            <a:ext cx="8294400" cy="9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/>
              <a:t>COVID secure working for everyone</a:t>
            </a:r>
            <a:endParaRPr/>
          </a:p>
        </p:txBody>
      </p:sp>
      <p:sp>
        <p:nvSpPr>
          <p:cNvPr id="222" name="Google Shape;222;p8"/>
          <p:cNvSpPr txBox="1"/>
          <p:nvPr>
            <p:ph idx="12" type="sldNum"/>
          </p:nvPr>
        </p:nvSpPr>
        <p:spPr>
          <a:xfrm>
            <a:off x="8432800" y="6416675"/>
            <a:ext cx="287400" cy="1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23" name="Google Shape;223;p8"/>
          <p:cNvSpPr txBox="1"/>
          <p:nvPr/>
        </p:nvSpPr>
        <p:spPr>
          <a:xfrm>
            <a:off x="518492" y="1148724"/>
            <a:ext cx="8202067" cy="54784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88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206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88900" marR="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rPr>
              <a:t>Our sites in Hull, Leeds, Newcastle and Sheffield are all COVID-secure, with capacity limits and social distancing protocols.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88900" marR="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206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88900" marR="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rPr>
              <a:t>Most canine staff are working from offices when they need to, with other staff visits booked in advance to ensure we don't have too many people on site.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88900" marR="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206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rPr>
              <a:t>The offices remain closed to public and volunteers unless booked in advance.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46050" lvl="0" marL="3746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206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24" name="Google Shape;224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12672" y="4742025"/>
            <a:ext cx="4518655" cy="2069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d31f11aa61_0_64"/>
          <p:cNvSpPr txBox="1"/>
          <p:nvPr>
            <p:ph idx="1" type="body"/>
          </p:nvPr>
        </p:nvSpPr>
        <p:spPr>
          <a:xfrm>
            <a:off x="425450" y="295199"/>
            <a:ext cx="8294400" cy="9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/>
              <a:t>Before we move onto the other updates, here’s a reminder of why we’re all here</a:t>
            </a:r>
            <a:endParaRPr/>
          </a:p>
        </p:txBody>
      </p:sp>
      <p:sp>
        <p:nvSpPr>
          <p:cNvPr id="231" name="Google Shape;231;gd31f11aa61_0_64"/>
          <p:cNvSpPr txBox="1"/>
          <p:nvPr>
            <p:ph idx="12" type="sldNum"/>
          </p:nvPr>
        </p:nvSpPr>
        <p:spPr>
          <a:xfrm>
            <a:off x="8432800" y="6416675"/>
            <a:ext cx="287400" cy="1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32" name="Google Shape;232;gd31f11aa61_0_64" title="Why I Volunteer (accessible)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24188" y="1774250"/>
            <a:ext cx="5495626" cy="4121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a45634c2cd_0_152"/>
          <p:cNvSpPr txBox="1"/>
          <p:nvPr>
            <p:ph idx="1" type="body"/>
          </p:nvPr>
        </p:nvSpPr>
        <p:spPr>
          <a:xfrm>
            <a:off x="424799" y="1327150"/>
            <a:ext cx="4147200" cy="45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89999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GB" sz="4000"/>
              <a:t>Our 90th anniversary 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d31f11aa61_0_28"/>
          <p:cNvSpPr txBox="1"/>
          <p:nvPr>
            <p:ph idx="1" type="body"/>
          </p:nvPr>
        </p:nvSpPr>
        <p:spPr>
          <a:xfrm>
            <a:off x="425450" y="295199"/>
            <a:ext cx="8294400" cy="9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/>
              <a:t>Last month, we kicked off our 90th anniversary with a film about a Puppy Raiser and their puppy ‘Flash’ </a:t>
            </a:r>
            <a:endParaRPr/>
          </a:p>
        </p:txBody>
      </p:sp>
      <p:sp>
        <p:nvSpPr>
          <p:cNvPr id="245" name="Google Shape;245;gd31f11aa61_0_28"/>
          <p:cNvSpPr txBox="1"/>
          <p:nvPr>
            <p:ph idx="2" type="body"/>
          </p:nvPr>
        </p:nvSpPr>
        <p:spPr>
          <a:xfrm>
            <a:off x="425450" y="1329994"/>
            <a:ext cx="8294400" cy="45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0" sz="2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0" sz="2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0" sz="2200"/>
          </a:p>
        </p:txBody>
      </p:sp>
      <p:sp>
        <p:nvSpPr>
          <p:cNvPr id="246" name="Google Shape;246;gd31f11aa61_0_28"/>
          <p:cNvSpPr txBox="1"/>
          <p:nvPr>
            <p:ph idx="12" type="sldNum"/>
          </p:nvPr>
        </p:nvSpPr>
        <p:spPr>
          <a:xfrm>
            <a:off x="8432800" y="6416675"/>
            <a:ext cx="287400" cy="1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47" name="Google Shape;247;gd31f11aa61_0_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87100" y="1971250"/>
            <a:ext cx="6771101" cy="380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Custom 58">
      <a:dk1>
        <a:srgbClr val="002C5C"/>
      </a:dk1>
      <a:lt1>
        <a:srgbClr val="FFFFFF"/>
      </a:lt1>
      <a:dk2>
        <a:srgbClr val="000000"/>
      </a:dk2>
      <a:lt2>
        <a:srgbClr val="A32C20"/>
      </a:lt2>
      <a:accent1>
        <a:srgbClr val="FFDE7F"/>
      </a:accent1>
      <a:accent2>
        <a:srgbClr val="8FD8FF"/>
      </a:accent2>
      <a:accent3>
        <a:srgbClr val="E8ED47"/>
      </a:accent3>
      <a:accent4>
        <a:srgbClr val="FFAA71"/>
      </a:accent4>
      <a:accent5>
        <a:srgbClr val="FFA3C8"/>
      </a:accent5>
      <a:accent6>
        <a:srgbClr val="743C8C"/>
      </a:accent6>
      <a:hlink>
        <a:srgbClr val="002B5B"/>
      </a:hlink>
      <a:folHlink>
        <a:srgbClr val="FFDE7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Office Theme">
  <a:themeElements>
    <a:clrScheme name="Custom 58">
      <a:dk1>
        <a:srgbClr val="002C5C"/>
      </a:dk1>
      <a:lt1>
        <a:srgbClr val="FFFFFF"/>
      </a:lt1>
      <a:dk2>
        <a:srgbClr val="000000"/>
      </a:dk2>
      <a:lt2>
        <a:srgbClr val="A32C20"/>
      </a:lt2>
      <a:accent1>
        <a:srgbClr val="FFDE7F"/>
      </a:accent1>
      <a:accent2>
        <a:srgbClr val="8FD8FF"/>
      </a:accent2>
      <a:accent3>
        <a:srgbClr val="E8ED47"/>
      </a:accent3>
      <a:accent4>
        <a:srgbClr val="FFAA71"/>
      </a:accent4>
      <a:accent5>
        <a:srgbClr val="FFA3C8"/>
      </a:accent5>
      <a:accent6>
        <a:srgbClr val="743C8C"/>
      </a:accent6>
      <a:hlink>
        <a:srgbClr val="002B5B"/>
      </a:hlink>
      <a:folHlink>
        <a:srgbClr val="FFDE7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2020-03-30T08:10:14Z</dcterms:created>
  <dc:creator>Microsoft Office User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0x010100E60D19F7AE38CF4ABBCDEBD8A75BDD96</vt:lpwstr>
  </property>
</Properties>
</file>