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04">
          <p15:clr>
            <a:srgbClr val="A4A3A4"/>
          </p15:clr>
        </p15:guide>
        <p15:guide id="2" pos="57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7YagtYlmpBlFS88Uo8Ale13wV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81" autoAdjust="0"/>
  </p:normalViewPr>
  <p:slideViewPr>
    <p:cSldViewPr snapToGrid="0">
      <p:cViewPr varScale="1">
        <p:scale>
          <a:sx n="45" d="100"/>
          <a:sy n="45" d="100"/>
        </p:scale>
        <p:origin x="1900" y="48"/>
      </p:cViewPr>
      <p:guideLst>
        <p:guide orient="horz" pos="4104"/>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on Afflick" userId="b067651b-8fa7-462d-91ca-ecfcc719cc6d" providerId="ADAL" clId="{36A2DC7E-87BC-456D-8C9A-5FCCAA354166}"/>
    <pc:docChg chg="modSld">
      <pc:chgData name="Damion Afflick" userId="b067651b-8fa7-462d-91ca-ecfcc719cc6d" providerId="ADAL" clId="{36A2DC7E-87BC-456D-8C9A-5FCCAA354166}" dt="2021-08-21T10:44:46.812" v="2" actId="20577"/>
      <pc:docMkLst>
        <pc:docMk/>
      </pc:docMkLst>
      <pc:sldChg chg="modNotesTx">
        <pc:chgData name="Damion Afflick" userId="b067651b-8fa7-462d-91ca-ecfcc719cc6d" providerId="ADAL" clId="{36A2DC7E-87BC-456D-8C9A-5FCCAA354166}" dt="2021-08-21T10:44:20.114" v="0" actId="20577"/>
        <pc:sldMkLst>
          <pc:docMk/>
          <pc:sldMk cId="0" sldId="265"/>
        </pc:sldMkLst>
      </pc:sldChg>
      <pc:sldChg chg="modNotesTx">
        <pc:chgData name="Damion Afflick" userId="b067651b-8fa7-462d-91ca-ecfcc719cc6d" providerId="ADAL" clId="{36A2DC7E-87BC-456D-8C9A-5FCCAA354166}" dt="2021-08-21T10:44:30.220" v="1" actId="20577"/>
        <pc:sldMkLst>
          <pc:docMk/>
          <pc:sldMk cId="0" sldId="266"/>
        </pc:sldMkLst>
      </pc:sldChg>
      <pc:sldChg chg="modNotesTx">
        <pc:chgData name="Damion Afflick" userId="b067651b-8fa7-462d-91ca-ecfcc719cc6d" providerId="ADAL" clId="{36A2DC7E-87BC-456D-8C9A-5FCCAA354166}" dt="2021-08-21T10:44:46.812" v="2" actId="20577"/>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dirty="0"/>
          </a:p>
        </p:txBody>
      </p:sp>
      <p:sp>
        <p:nvSpPr>
          <p:cNvPr id="142" name="Google Shape;142;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dirty="0"/>
          </a:p>
        </p:txBody>
      </p:sp>
      <p:sp>
        <p:nvSpPr>
          <p:cNvPr id="153" name="Google Shape;153;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179" name="Google Shape;179;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189" name="Google Shape;189;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199" name="Google Shape;199;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063f5983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e4063f5983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4999"/>
              </a:lnSpc>
              <a:spcBef>
                <a:spcPts val="0"/>
              </a:spcBef>
              <a:spcAft>
                <a:spcPts val="0"/>
              </a:spcAft>
              <a:buSzPts val="1100"/>
              <a:buNone/>
            </a:pPr>
            <a:endParaRPr>
              <a:latin typeface="Trebuchet MS"/>
              <a:ea typeface="Trebuchet MS"/>
              <a:cs typeface="Trebuchet MS"/>
              <a:sym typeface="Trebuchet MS"/>
            </a:endParaRPr>
          </a:p>
        </p:txBody>
      </p:sp>
      <p:sp>
        <p:nvSpPr>
          <p:cNvPr id="209" name="Google Shape;209;ge4063f5983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endParaRPr>
              <a:latin typeface="Trebuchet MS"/>
              <a:ea typeface="Trebuchet MS"/>
              <a:cs typeface="Trebuchet MS"/>
              <a:sym typeface="Trebuchet MS"/>
            </a:endParaRPr>
          </a:p>
        </p:txBody>
      </p:sp>
      <p:sp>
        <p:nvSpPr>
          <p:cNvPr id="221" name="Google Shape;221;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4063f5983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e4063f5983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sp>
        <p:nvSpPr>
          <p:cNvPr id="83" name="Google Shape;83;ge4063f5983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4063f5983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e4063f598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237" name="Google Shape;237;ge4063f598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dirty="0"/>
          </a:p>
        </p:txBody>
      </p:sp>
      <p:sp>
        <p:nvSpPr>
          <p:cNvPr id="248" name="Google Shape;248;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698752477_1_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d698752477_1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d698752477_1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1" name="Google Shape;12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endParaRPr/>
          </a:p>
        </p:txBody>
      </p:sp>
      <p:sp>
        <p:nvSpPr>
          <p:cNvPr id="129" name="Google Shape;129;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dk1"/>
        </a:solidFill>
        <a:effectLst/>
      </p:bgPr>
    </p:bg>
    <p:spTree>
      <p:nvGrpSpPr>
        <p:cNvPr id="1" name="Shape 15"/>
        <p:cNvGrpSpPr/>
        <p:nvPr/>
      </p:nvGrpSpPr>
      <p:grpSpPr>
        <a:xfrm>
          <a:off x="0" y="0"/>
          <a:ext cx="0" cy="0"/>
          <a:chOff x="0" y="0"/>
          <a:chExt cx="0" cy="0"/>
        </a:xfrm>
      </p:grpSpPr>
      <p:pic>
        <p:nvPicPr>
          <p:cNvPr id="16" name="Google Shape;16;p38" descr="Guide Dogs Logo" title="Guide Dogs Logo"/>
          <p:cNvPicPr preferRelativeResize="0"/>
          <p:nvPr/>
        </p:nvPicPr>
        <p:blipFill rotWithShape="1">
          <a:blip r:embed="rId2">
            <a:alphaModFix/>
          </a:blip>
          <a:srcRect/>
          <a:stretch/>
        </p:blipFill>
        <p:spPr>
          <a:xfrm>
            <a:off x="425450" y="425450"/>
            <a:ext cx="1461394" cy="630000"/>
          </a:xfrm>
          <a:prstGeom prst="rect">
            <a:avLst/>
          </a:prstGeom>
          <a:noFill/>
          <a:ln>
            <a:noFill/>
          </a:ln>
        </p:spPr>
      </p:pic>
      <p:sp>
        <p:nvSpPr>
          <p:cNvPr id="17" name="Google Shape;17;p38"/>
          <p:cNvSpPr txBox="1">
            <a:spLocks noGrp="1"/>
          </p:cNvSpPr>
          <p:nvPr>
            <p:ph type="body" idx="1"/>
          </p:nvPr>
        </p:nvSpPr>
        <p:spPr>
          <a:xfrm>
            <a:off x="424799" y="1327150"/>
            <a:ext cx="8294400" cy="313230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marL="914400" lvl="1" indent="-228600" algn="l">
              <a:lnSpc>
                <a:spcPct val="100000"/>
              </a:lnSpc>
              <a:spcBef>
                <a:spcPts val="900"/>
              </a:spcBef>
              <a:spcAft>
                <a:spcPts val="0"/>
              </a:spcAft>
              <a:buClr>
                <a:schemeClr val="accent1"/>
              </a:buClr>
              <a:buSzPts val="2400"/>
              <a:buFont typeface="Trebuchet MS"/>
              <a:buNone/>
              <a:defRPr sz="2400">
                <a:solidFill>
                  <a:schemeClr val="accen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38" title="Decorative"/>
          <p:cNvSpPr/>
          <p:nvPr/>
        </p:nvSpPr>
        <p:spPr>
          <a:xfrm>
            <a:off x="0" y="0"/>
            <a:ext cx="9144000" cy="6858000"/>
          </a:xfrm>
          <a:custGeom>
            <a:avLst/>
            <a:gdLst/>
            <a:ahLst/>
            <a:cxnLst/>
            <a:rect l="l" t="t" r="r" b="b"/>
            <a:pathLst>
              <a:path w="27997" h="20998" extrusionOk="0">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ull page image: Light background">
  <p:cSld name="Full page image: Light background">
    <p:bg>
      <p:bgPr>
        <a:solidFill>
          <a:schemeClr val="dk1"/>
        </a:solidFill>
        <a:effectLst/>
      </p:bgPr>
    </p:bg>
    <p:spTree>
      <p:nvGrpSpPr>
        <p:cNvPr id="1" name="Shape 53"/>
        <p:cNvGrpSpPr/>
        <p:nvPr/>
      </p:nvGrpSpPr>
      <p:grpSpPr>
        <a:xfrm>
          <a:off x="0" y="0"/>
          <a:ext cx="0" cy="0"/>
          <a:chOff x="0" y="0"/>
          <a:chExt cx="0" cy="0"/>
        </a:xfrm>
      </p:grpSpPr>
      <p:sp>
        <p:nvSpPr>
          <p:cNvPr id="54" name="Google Shape;54;p21"/>
          <p:cNvSpPr>
            <a:spLocks noGrp="1"/>
          </p:cNvSpPr>
          <p:nvPr>
            <p:ph type="pic" idx="2"/>
          </p:nvPr>
        </p:nvSpPr>
        <p:spPr>
          <a:xfrm>
            <a:off x="2" y="2"/>
            <a:ext cx="9143998" cy="6857998"/>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lt1"/>
              </a:buClr>
              <a:buSzPts val="1800"/>
              <a:buFont typeface="Arial"/>
              <a:buNone/>
              <a:defRPr sz="18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55" name="Google Shape;55;p21"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1"/>
        </a:solid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marL="914400" lvl="1" indent="-228600" algn="l">
              <a:lnSpc>
                <a:spcPct val="90000"/>
              </a:lnSpc>
              <a:spcBef>
                <a:spcPts val="0"/>
              </a:spcBef>
              <a:spcAft>
                <a:spcPts val="0"/>
              </a:spcAft>
              <a:buClr>
                <a:schemeClr val="dk1"/>
              </a:buClr>
              <a:buSzPts val="2200"/>
              <a:buFont typeface="Trebuchet MS"/>
              <a:buNone/>
              <a:defRPr sz="2200"/>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9"/>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lt1"/>
              </a:buClr>
              <a:buSzPts val="2200"/>
              <a:buNone/>
              <a:defRPr sz="2200" b="0">
                <a:solidFill>
                  <a:schemeClr val="lt1"/>
                </a:solidFill>
              </a:defRPr>
            </a:lvl1pPr>
            <a:lvl2pPr marL="914400" lvl="1" indent="-228600" algn="l">
              <a:lnSpc>
                <a:spcPct val="100000"/>
              </a:lnSpc>
              <a:spcBef>
                <a:spcPts val="1200"/>
              </a:spcBef>
              <a:spcAft>
                <a:spcPts val="0"/>
              </a:spcAft>
              <a:buClr>
                <a:schemeClr val="lt1"/>
              </a:buClr>
              <a:buSzPts val="2200"/>
              <a:buFont typeface="Trebuchet MS"/>
              <a:buNone/>
              <a:defRPr sz="2200" b="0">
                <a:solidFill>
                  <a:schemeClr val="lt1"/>
                </a:solidFill>
              </a:defRPr>
            </a:lvl2pPr>
            <a:lvl3pPr marL="1371600" lvl="2" indent="-228600" algn="l">
              <a:lnSpc>
                <a:spcPct val="100000"/>
              </a:lnSpc>
              <a:spcBef>
                <a:spcPts val="1200"/>
              </a:spcBef>
              <a:spcAft>
                <a:spcPts val="0"/>
              </a:spcAft>
              <a:buClr>
                <a:schemeClr val="lt1"/>
              </a:buClr>
              <a:buSzPts val="2200"/>
              <a:buFont typeface="Trebuchet MS"/>
              <a:buNone/>
              <a:defRPr sz="2200" b="0">
                <a:solidFill>
                  <a:schemeClr val="lt1"/>
                </a:solidFill>
              </a:defRPr>
            </a:lvl3pPr>
            <a:lvl4pPr marL="1828800" lvl="3" indent="-228600" algn="l">
              <a:lnSpc>
                <a:spcPct val="100000"/>
              </a:lnSpc>
              <a:spcBef>
                <a:spcPts val="1200"/>
              </a:spcBef>
              <a:spcAft>
                <a:spcPts val="0"/>
              </a:spcAft>
              <a:buClr>
                <a:schemeClr val="lt1"/>
              </a:buClr>
              <a:buSzPts val="2200"/>
              <a:buFont typeface="Trebuchet MS"/>
              <a:buNone/>
              <a:defRPr sz="2200" b="0">
                <a:solidFill>
                  <a:schemeClr val="lt1"/>
                </a:solidFill>
              </a:defRPr>
            </a:lvl4pPr>
            <a:lvl5pPr marL="2286000" lvl="4" indent="-228600" algn="l">
              <a:lnSpc>
                <a:spcPct val="100000"/>
              </a:lnSpc>
              <a:spcBef>
                <a:spcPts val="1200"/>
              </a:spcBef>
              <a:spcAft>
                <a:spcPts val="0"/>
              </a:spcAft>
              <a:buClr>
                <a:schemeClr val="lt1"/>
              </a:buClr>
              <a:buSzPts val="2200"/>
              <a:buFont typeface="Trebuchet MS"/>
              <a:buNone/>
              <a:defRPr sz="2200" b="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0" name="Google Shape;60;p9"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
        <p:nvSpPr>
          <p:cNvPr id="61" name="Google Shape;61;p9"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vider v3">
  <p:cSld name="Divider v3">
    <p:spTree>
      <p:nvGrpSpPr>
        <p:cNvPr id="1" name="Shape 63"/>
        <p:cNvGrpSpPr/>
        <p:nvPr/>
      </p:nvGrpSpPr>
      <p:grpSpPr>
        <a:xfrm>
          <a:off x="0" y="0"/>
          <a:ext cx="0" cy="0"/>
          <a:chOff x="0" y="0"/>
          <a:chExt cx="0" cy="0"/>
        </a:xfrm>
      </p:grpSpPr>
      <p:sp>
        <p:nvSpPr>
          <p:cNvPr id="64" name="Google Shape;64;p11"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65" name="Google Shape;65;p11"/>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dk1"/>
              </a:buClr>
              <a:buSzPts val="2200"/>
              <a:buFont typeface="Trebuchet MS"/>
              <a:buNone/>
              <a:defRPr sz="2200">
                <a:solidFill>
                  <a:schemeClr val="dk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11"/>
          <p:cNvSpPr>
            <a:spLocks noGrp="1"/>
          </p:cNvSpPr>
          <p:nvPr>
            <p:ph type="pic" idx="2"/>
          </p:nvPr>
        </p:nvSpPr>
        <p:spPr>
          <a:xfrm>
            <a:off x="4181728" y="-1"/>
            <a:ext cx="4962272" cy="6858000"/>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67" name="Google Shape;67;p11"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vider v5">
  <p:cSld name="Divider v5">
    <p:spTree>
      <p:nvGrpSpPr>
        <p:cNvPr id="1" name="Shape 68"/>
        <p:cNvGrpSpPr/>
        <p:nvPr/>
      </p:nvGrpSpPr>
      <p:grpSpPr>
        <a:xfrm>
          <a:off x="0" y="0"/>
          <a:ext cx="0" cy="0"/>
          <a:chOff x="0" y="0"/>
          <a:chExt cx="0" cy="0"/>
        </a:xfrm>
      </p:grpSpPr>
      <p:sp>
        <p:nvSpPr>
          <p:cNvPr id="69" name="Google Shape;69;p13"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70" name="Google Shape;70;p13"/>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dk1"/>
              </a:buClr>
              <a:buSzPts val="2200"/>
              <a:buFont typeface="Trebuchet MS"/>
              <a:buNone/>
              <a:defRPr sz="2200">
                <a:solidFill>
                  <a:schemeClr val="dk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3"/>
          <p:cNvSpPr>
            <a:spLocks noGrp="1"/>
          </p:cNvSpPr>
          <p:nvPr>
            <p:ph type="pic" idx="2"/>
          </p:nvPr>
        </p:nvSpPr>
        <p:spPr>
          <a:xfrm>
            <a:off x="4181728" y="-1"/>
            <a:ext cx="4962272" cy="6858000"/>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72" name="Google Shape;72;p13"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v1">
  <p:cSld name="Title and content v1">
    <p:spTree>
      <p:nvGrpSpPr>
        <p:cNvPr id="1" name="Shape 19"/>
        <p:cNvGrpSpPr/>
        <p:nvPr/>
      </p:nvGrpSpPr>
      <p:grpSpPr>
        <a:xfrm>
          <a:off x="0" y="0"/>
          <a:ext cx="0" cy="0"/>
          <a:chOff x="0" y="0"/>
          <a:chExt cx="0" cy="0"/>
        </a:xfrm>
      </p:grpSpPr>
      <p:sp>
        <p:nvSpPr>
          <p:cNvPr id="20" name="Google Shape;20;p7"/>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marL="914400" lvl="1" indent="-228600" algn="l">
              <a:lnSpc>
                <a:spcPct val="90000"/>
              </a:lnSpc>
              <a:spcBef>
                <a:spcPts val="0"/>
              </a:spcBef>
              <a:spcAft>
                <a:spcPts val="0"/>
              </a:spcAft>
              <a:buClr>
                <a:schemeClr val="dk1"/>
              </a:buClr>
              <a:buSzPts val="2200"/>
              <a:buFont typeface="Trebuchet MS"/>
              <a:buNone/>
              <a:defRPr sz="2200"/>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7"/>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228600" algn="l">
              <a:lnSpc>
                <a:spcPct val="100000"/>
              </a:lnSpc>
              <a:spcBef>
                <a:spcPts val="0"/>
              </a:spcBef>
              <a:spcAft>
                <a:spcPts val="0"/>
              </a:spcAft>
              <a:buClr>
                <a:schemeClr val="dk1"/>
              </a:buClr>
              <a:buSzPts val="1800"/>
              <a:buNone/>
              <a:defRPr/>
            </a:lvl4pPr>
            <a:lvl5pPr marL="2286000" lvl="4" indent="-228600" algn="l">
              <a:lnSpc>
                <a:spcPct val="100000"/>
              </a:lnSpc>
              <a:spcBef>
                <a:spcPts val="1800"/>
              </a:spcBef>
              <a:spcAft>
                <a:spcPts val="0"/>
              </a:spcAft>
              <a:buClr>
                <a:schemeClr val="dk1"/>
              </a:buClr>
              <a:buSzPts val="18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7"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v4">
  <p:cSld name="Divider v4">
    <p:bg>
      <p:bgPr>
        <a:solidFill>
          <a:schemeClr val="accent2"/>
        </a:solidFill>
        <a:effectLst/>
      </p:bgPr>
    </p:bg>
    <p:spTree>
      <p:nvGrpSpPr>
        <p:cNvPr id="1" name="Shape 24"/>
        <p:cNvGrpSpPr/>
        <p:nvPr/>
      </p:nvGrpSpPr>
      <p:grpSpPr>
        <a:xfrm>
          <a:off x="0" y="0"/>
          <a:ext cx="0" cy="0"/>
          <a:chOff x="0" y="0"/>
          <a:chExt cx="0" cy="0"/>
        </a:xfrm>
      </p:grpSpPr>
      <p:sp>
        <p:nvSpPr>
          <p:cNvPr id="25" name="Google Shape;25;p12"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26" name="Google Shape;26;p12"/>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7" name="Google Shape;27;p12"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1"/>
        </a:solidFill>
        <a:effectLst/>
      </p:bgPr>
    </p:bg>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v2">
  <p:cSld name="Title and content v2">
    <p:bg>
      <p:bgPr>
        <a:solidFill>
          <a:schemeClr val="dk1"/>
        </a:solidFill>
        <a:effectLst/>
      </p:bgPr>
    </p:bg>
    <p:spTree>
      <p:nvGrpSpPr>
        <p:cNvPr id="1" name="Shape 29"/>
        <p:cNvGrpSpPr/>
        <p:nvPr/>
      </p:nvGrpSpPr>
      <p:grpSpPr>
        <a:xfrm>
          <a:off x="0" y="0"/>
          <a:ext cx="0" cy="0"/>
          <a:chOff x="0" y="0"/>
          <a:chExt cx="0" cy="0"/>
        </a:xfrm>
      </p:grpSpPr>
      <p:sp>
        <p:nvSpPr>
          <p:cNvPr id="30" name="Google Shape;30;p19"/>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90000"/>
              </a:lnSpc>
              <a:spcBef>
                <a:spcPts val="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19"/>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lt1"/>
              </a:buClr>
              <a:buSzPts val="1800"/>
              <a:buNone/>
              <a:defRPr>
                <a:solidFill>
                  <a:schemeClr val="lt1"/>
                </a:solidFill>
              </a:defRPr>
            </a:lvl1pPr>
            <a:lvl2pPr marL="914400" lvl="1" indent="-342900" algn="l">
              <a:lnSpc>
                <a:spcPct val="100000"/>
              </a:lnSpc>
              <a:spcBef>
                <a:spcPts val="1200"/>
              </a:spcBef>
              <a:spcAft>
                <a:spcPts val="0"/>
              </a:spcAft>
              <a:buClr>
                <a:schemeClr val="lt1"/>
              </a:buClr>
              <a:buSzPts val="1800"/>
              <a:buChar char="•"/>
              <a:defRPr>
                <a:solidFill>
                  <a:schemeClr val="lt1"/>
                </a:solidFill>
              </a:defRPr>
            </a:lvl2pPr>
            <a:lvl3pPr marL="1371600" lvl="2" indent="-342900" algn="l">
              <a:lnSpc>
                <a:spcPct val="100000"/>
              </a:lnSpc>
              <a:spcBef>
                <a:spcPts val="900"/>
              </a:spcBef>
              <a:spcAft>
                <a:spcPts val="0"/>
              </a:spcAft>
              <a:buClr>
                <a:schemeClr val="lt1"/>
              </a:buClr>
              <a:buSzPts val="1800"/>
              <a:buChar char="–"/>
              <a:defRPr>
                <a:solidFill>
                  <a:schemeClr val="lt1"/>
                </a:solidFill>
              </a:defRPr>
            </a:lvl3pPr>
            <a:lvl4pPr marL="1828800" lvl="3" indent="-228600" algn="l">
              <a:lnSpc>
                <a:spcPct val="100000"/>
              </a:lnSpc>
              <a:spcBef>
                <a:spcPts val="0"/>
              </a:spcBef>
              <a:spcAft>
                <a:spcPts val="0"/>
              </a:spcAft>
              <a:buClr>
                <a:schemeClr val="lt1"/>
              </a:buClr>
              <a:buSzPts val="1800"/>
              <a:buFont typeface="Trebuchet MS"/>
              <a:buNone/>
              <a:defRPr>
                <a:solidFill>
                  <a:schemeClr val="lt1"/>
                </a:solidFill>
              </a:defRPr>
            </a:lvl4pPr>
            <a:lvl5pPr marL="2286000" lvl="4" indent="-228600" algn="l">
              <a:lnSpc>
                <a:spcPct val="100000"/>
              </a:lnSpc>
              <a:spcBef>
                <a:spcPts val="1800"/>
              </a:spcBef>
              <a:spcAft>
                <a:spcPts val="0"/>
              </a:spcAft>
              <a:buClr>
                <a:schemeClr val="lt1"/>
              </a:buClr>
              <a:buSzPts val="1000"/>
              <a:buFont typeface="Trebuchet MS"/>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2" name="Google Shape;32;p19"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
        <p:nvSpPr>
          <p:cNvPr id="33" name="Google Shape;33;p19"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v6">
  <p:cSld name="Divider v6">
    <p:bg>
      <p:bgPr>
        <a:solidFill>
          <a:schemeClr val="accent3"/>
        </a:solidFill>
        <a:effectLst/>
      </p:bgPr>
    </p:bg>
    <p:spTree>
      <p:nvGrpSpPr>
        <p:cNvPr id="1" name="Shape 35"/>
        <p:cNvGrpSpPr/>
        <p:nvPr/>
      </p:nvGrpSpPr>
      <p:grpSpPr>
        <a:xfrm>
          <a:off x="0" y="0"/>
          <a:ext cx="0" cy="0"/>
          <a:chOff x="0" y="0"/>
          <a:chExt cx="0" cy="0"/>
        </a:xfrm>
      </p:grpSpPr>
      <p:sp>
        <p:nvSpPr>
          <p:cNvPr id="36" name="Google Shape;36;p14"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37" name="Google Shape;37;p14"/>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8" name="Google Shape;38;p14"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v10">
  <p:cSld name="Divider v10">
    <p:bg>
      <p:bgPr>
        <a:solidFill>
          <a:schemeClr val="accent5"/>
        </a:solidFill>
        <a:effectLst/>
      </p:bgPr>
    </p:bg>
    <p:spTree>
      <p:nvGrpSpPr>
        <p:cNvPr id="1" name="Shape 39"/>
        <p:cNvGrpSpPr/>
        <p:nvPr/>
      </p:nvGrpSpPr>
      <p:grpSpPr>
        <a:xfrm>
          <a:off x="0" y="0"/>
          <a:ext cx="0" cy="0"/>
          <a:chOff x="0" y="0"/>
          <a:chExt cx="0" cy="0"/>
        </a:xfrm>
      </p:grpSpPr>
      <p:sp>
        <p:nvSpPr>
          <p:cNvPr id="40" name="Google Shape;40;p18"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41" name="Google Shape;41;p18"/>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2" name="Google Shape;42;p18"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able of contents">
  <p:cSld name="1_Table of contents">
    <p:bg>
      <p:bgPr>
        <a:solidFill>
          <a:schemeClr val="dk1"/>
        </a:solidFill>
        <a:effectLst/>
      </p:bgPr>
    </p:bg>
    <p:spTree>
      <p:nvGrpSpPr>
        <p:cNvPr id="1" name="Shape 43"/>
        <p:cNvGrpSpPr/>
        <p:nvPr/>
      </p:nvGrpSpPr>
      <p:grpSpPr>
        <a:xfrm>
          <a:off x="0" y="0"/>
          <a:ext cx="0" cy="0"/>
          <a:chOff x="0" y="0"/>
          <a:chExt cx="0" cy="0"/>
        </a:xfrm>
      </p:grpSpPr>
      <p:sp>
        <p:nvSpPr>
          <p:cNvPr id="44" name="Google Shape;44;p39"/>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1800"/>
              <a:buNone/>
              <a:defRPr sz="3200">
                <a:solidFill>
                  <a:schemeClr val="accent1"/>
                </a:solidFill>
                <a:latin typeface="Arial"/>
                <a:ea typeface="Arial"/>
                <a:cs typeface="Arial"/>
                <a:sym typeface="Arial"/>
              </a:defRPr>
            </a:lvl1pPr>
            <a:lvl2pPr marL="914400" lvl="1" indent="-228600" algn="l">
              <a:lnSpc>
                <a:spcPct val="90000"/>
              </a:lnSpc>
              <a:spcBef>
                <a:spcPts val="0"/>
              </a:spcBef>
              <a:spcAft>
                <a:spcPts val="0"/>
              </a:spcAft>
              <a:buSzPts val="1800"/>
              <a:buFont typeface="Trebuchet MS"/>
              <a:buNone/>
              <a:defRPr sz="2200"/>
            </a:lvl2pPr>
            <a:lvl3pPr marL="1371600" lvl="2" indent="-228600" algn="l">
              <a:lnSpc>
                <a:spcPct val="100000"/>
              </a:lnSpc>
              <a:spcBef>
                <a:spcPts val="0"/>
              </a:spcBef>
              <a:spcAft>
                <a:spcPts val="0"/>
              </a:spcAft>
              <a:buSzPts val="1800"/>
              <a:buFont typeface="Trebuchet MS"/>
              <a:buNone/>
              <a:defRPr sz="2200"/>
            </a:lvl3pPr>
            <a:lvl4pPr marL="1828800" lvl="3" indent="-228600" algn="l">
              <a:lnSpc>
                <a:spcPct val="100000"/>
              </a:lnSpc>
              <a:spcBef>
                <a:spcPts val="0"/>
              </a:spcBef>
              <a:spcAft>
                <a:spcPts val="0"/>
              </a:spcAft>
              <a:buSzPts val="1800"/>
              <a:buFont typeface="Trebuchet MS"/>
              <a:buNone/>
              <a:defRPr sz="2200"/>
            </a:lvl4pPr>
            <a:lvl5pPr marL="2286000" lvl="4" indent="-228600" algn="l">
              <a:lnSpc>
                <a:spcPct val="100000"/>
              </a:lnSpc>
              <a:spcBef>
                <a:spcPts val="0"/>
              </a:spcBef>
              <a:spcAft>
                <a:spcPts val="0"/>
              </a:spcAft>
              <a:buSzPts val="1000"/>
              <a:buNone/>
              <a:defRPr sz="2200"/>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45" name="Google Shape;45;p39"/>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1800"/>
              <a:buNone/>
              <a:defRPr sz="2200" b="0">
                <a:solidFill>
                  <a:schemeClr val="lt1"/>
                </a:solidFill>
              </a:defRPr>
            </a:lvl1pPr>
            <a:lvl2pPr marL="914400" lvl="1" indent="-228600" algn="l">
              <a:lnSpc>
                <a:spcPct val="100000"/>
              </a:lnSpc>
              <a:spcBef>
                <a:spcPts val="1200"/>
              </a:spcBef>
              <a:spcAft>
                <a:spcPts val="0"/>
              </a:spcAft>
              <a:buSzPts val="1800"/>
              <a:buFont typeface="Trebuchet MS"/>
              <a:buNone/>
              <a:defRPr sz="2200" b="0">
                <a:solidFill>
                  <a:schemeClr val="lt1"/>
                </a:solidFill>
              </a:defRPr>
            </a:lvl2pPr>
            <a:lvl3pPr marL="1371600" lvl="2" indent="-228600" algn="l">
              <a:lnSpc>
                <a:spcPct val="100000"/>
              </a:lnSpc>
              <a:spcBef>
                <a:spcPts val="1200"/>
              </a:spcBef>
              <a:spcAft>
                <a:spcPts val="0"/>
              </a:spcAft>
              <a:buSzPts val="1800"/>
              <a:buFont typeface="Trebuchet MS"/>
              <a:buNone/>
              <a:defRPr sz="2200" b="0">
                <a:solidFill>
                  <a:schemeClr val="lt1"/>
                </a:solidFill>
              </a:defRPr>
            </a:lvl3pPr>
            <a:lvl4pPr marL="1828800" lvl="3" indent="-228600" algn="l">
              <a:lnSpc>
                <a:spcPct val="100000"/>
              </a:lnSpc>
              <a:spcBef>
                <a:spcPts val="1200"/>
              </a:spcBef>
              <a:spcAft>
                <a:spcPts val="0"/>
              </a:spcAft>
              <a:buSzPts val="1800"/>
              <a:buFont typeface="Trebuchet MS"/>
              <a:buNone/>
              <a:defRPr sz="2200" b="0">
                <a:solidFill>
                  <a:schemeClr val="lt1"/>
                </a:solidFill>
              </a:defRPr>
            </a:lvl4pPr>
            <a:lvl5pPr marL="2286000" lvl="4" indent="-228600" algn="l">
              <a:lnSpc>
                <a:spcPct val="100000"/>
              </a:lnSpc>
              <a:spcBef>
                <a:spcPts val="1200"/>
              </a:spcBef>
              <a:spcAft>
                <a:spcPts val="0"/>
              </a:spcAft>
              <a:buSzPts val="1000"/>
              <a:buNone/>
              <a:defRPr sz="2200" b="0">
                <a:solidFill>
                  <a:schemeClr val="lt1"/>
                </a:solidFil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pic>
        <p:nvPicPr>
          <p:cNvPr id="46" name="Google Shape;46;p39"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
        <p:nvSpPr>
          <p:cNvPr id="47" name="Google Shape;47;p39"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v2">
  <p:cSld name="Divider v2">
    <p:bg>
      <p:bgPr>
        <a:solidFill>
          <a:schemeClr val="accent1"/>
        </a:solidFill>
        <a:effectLst/>
      </p:bgPr>
    </p:bg>
    <p:spTree>
      <p:nvGrpSpPr>
        <p:cNvPr id="1" name="Shape 49"/>
        <p:cNvGrpSpPr/>
        <p:nvPr/>
      </p:nvGrpSpPr>
      <p:grpSpPr>
        <a:xfrm>
          <a:off x="0" y="0"/>
          <a:ext cx="0" cy="0"/>
          <a:chOff x="0" y="0"/>
          <a:chExt cx="0" cy="0"/>
        </a:xfrm>
      </p:grpSpPr>
      <p:sp>
        <p:nvSpPr>
          <p:cNvPr id="50" name="Google Shape;50;p10"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51" name="Google Shape;51;p10"/>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2" name="Google Shape;52;p10"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425450" y="295198"/>
            <a:ext cx="8294400" cy="936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Trebuchet MS"/>
              <a:buNone/>
              <a:defRPr sz="32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8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2" name="Google Shape;12;p37" descr="Guide Dogs Logo" title="Guide Dogs Logo"/>
          <p:cNvPicPr preferRelativeResize="0"/>
          <p:nvPr/>
        </p:nvPicPr>
        <p:blipFill rotWithShape="1">
          <a:blip r:embed="rId15">
            <a:alphaModFix/>
          </a:blip>
          <a:srcRect/>
          <a:stretch/>
        </p:blipFill>
        <p:spPr>
          <a:xfrm>
            <a:off x="425451" y="6197670"/>
            <a:ext cx="827573" cy="356400"/>
          </a:xfrm>
          <a:prstGeom prst="rect">
            <a:avLst/>
          </a:prstGeom>
          <a:noFill/>
          <a:ln>
            <a:noFill/>
          </a:ln>
        </p:spPr>
      </p:pic>
      <p:sp>
        <p:nvSpPr>
          <p:cNvPr id="13" name="Google Shape;13;p37"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7"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8">
          <p15:clr>
            <a:srgbClr val="F26B43"/>
          </p15:clr>
        </p15:guide>
        <p15:guide id="2" pos="549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PREPsupport@guidedogs.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VolunteerVoicesLondon@Guidedogs.org.u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mailto:VolunteerVoicesWellwyn@Guidedogs.org.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SouthEastGroups@guidedogs.org.uk"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guidedogs.org.uk/nameapupp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body" idx="1"/>
          </p:nvPr>
        </p:nvSpPr>
        <p:spPr>
          <a:xfrm>
            <a:off x="177150" y="1327150"/>
            <a:ext cx="7639800" cy="3874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800"/>
              <a:buNone/>
            </a:pPr>
            <a:r>
              <a:rPr lang="en-GB"/>
              <a:t>South East regional round-up </a:t>
            </a:r>
            <a:endParaRPr/>
          </a:p>
          <a:p>
            <a:pPr marL="0" lvl="1" indent="0" algn="l" rtl="0">
              <a:lnSpc>
                <a:spcPct val="100000"/>
              </a:lnSpc>
              <a:spcBef>
                <a:spcPts val="900"/>
              </a:spcBef>
              <a:spcAft>
                <a:spcPts val="0"/>
              </a:spcAft>
              <a:buSzPts val="2400"/>
              <a:buNone/>
            </a:pPr>
            <a:r>
              <a:rPr lang="en-GB"/>
              <a:t>News and information from your team</a:t>
            </a:r>
            <a:endParaRPr/>
          </a:p>
          <a:p>
            <a:pPr marL="0" lvl="1" indent="0" algn="l" rtl="0">
              <a:lnSpc>
                <a:spcPct val="100000"/>
              </a:lnSpc>
              <a:spcBef>
                <a:spcPts val="900"/>
              </a:spcBef>
              <a:spcAft>
                <a:spcPts val="0"/>
              </a:spcAft>
              <a:buClr>
                <a:schemeClr val="dk2"/>
              </a:buClr>
              <a:buSzPts val="2400"/>
              <a:buFont typeface="Arial"/>
              <a:buNone/>
            </a:pPr>
            <a:r>
              <a:rPr lang="en-GB"/>
              <a:t>10 August 2021</a:t>
            </a:r>
            <a:endParaRPr/>
          </a:p>
          <a:p>
            <a:pPr marL="0" lvl="1" indent="0" algn="l" rtl="0">
              <a:lnSpc>
                <a:spcPct val="100000"/>
              </a:lnSpc>
              <a:spcBef>
                <a:spcPts val="900"/>
              </a:spcBef>
              <a:spcAft>
                <a:spcPts val="0"/>
              </a:spcAft>
              <a:buClr>
                <a:schemeClr val="dk2"/>
              </a:buClr>
              <a:buSzPts val="2400"/>
              <a:buNone/>
            </a:pPr>
            <a:r>
              <a:rPr lang="en-GB"/>
              <a:t>Hosted by: Simon Cope and Esther Browne</a:t>
            </a:r>
            <a:endParaRPr/>
          </a:p>
          <a:p>
            <a:pPr marL="0" lvl="1" indent="0" algn="l" rtl="0">
              <a:lnSpc>
                <a:spcPct val="100000"/>
              </a:lnSpc>
              <a:spcBef>
                <a:spcPts val="900"/>
              </a:spcBef>
              <a:spcAft>
                <a:spcPts val="0"/>
              </a:spcAft>
              <a:buClr>
                <a:schemeClr val="dk2"/>
              </a:buClr>
              <a:buSzPts val="2400"/>
              <a:buNone/>
            </a:pPr>
            <a:r>
              <a:rPr lang="en-GB"/>
              <a:t>Panellists: Desi Nathanielsz, Tina Boreham, Rachael Barton and Damion Afflick</a:t>
            </a:r>
            <a:endParaRPr/>
          </a:p>
          <a:p>
            <a:pPr marL="0" lvl="1" indent="0" algn="l" rtl="0">
              <a:lnSpc>
                <a:spcPct val="100000"/>
              </a:lnSpc>
              <a:spcBef>
                <a:spcPts val="900"/>
              </a:spcBef>
              <a:spcAft>
                <a:spcPts val="0"/>
              </a:spcAft>
              <a:buSzPts val="2400"/>
              <a:buNone/>
            </a:pPr>
            <a:endParaRPr/>
          </a:p>
        </p:txBody>
      </p:sp>
      <p:sp>
        <p:nvSpPr>
          <p:cNvPr id="79" name="Google Shape;79;p1"/>
          <p:cNvSpPr txBox="1"/>
          <p:nvPr/>
        </p:nvSpPr>
        <p:spPr>
          <a:xfrm>
            <a:off x="6782800" y="5925550"/>
            <a:ext cx="1759500" cy="72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endParaRPr sz="21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p:nvPr/>
        </p:nvSpPr>
        <p:spPr>
          <a:xfrm>
            <a:off x="425450" y="1318653"/>
            <a:ext cx="5088600" cy="2056296"/>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5"/>
          <p:cNvSpPr/>
          <p:nvPr/>
        </p:nvSpPr>
        <p:spPr>
          <a:xfrm>
            <a:off x="425450" y="3722116"/>
            <a:ext cx="5088600" cy="2173759"/>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5"/>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Key achievements</a:t>
            </a:r>
            <a:endParaRPr/>
          </a:p>
        </p:txBody>
      </p:sp>
      <p:sp>
        <p:nvSpPr>
          <p:cNvPr id="147" name="Google Shape;147;p25"/>
          <p:cNvSpPr txBox="1">
            <a:spLocks noGrp="1"/>
          </p:cNvSpPr>
          <p:nvPr>
            <p:ph type="body" idx="2"/>
          </p:nvPr>
        </p:nvSpPr>
        <p:spPr>
          <a:xfrm>
            <a:off x="553307" y="818623"/>
            <a:ext cx="4829700" cy="45648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800"/>
              <a:buNone/>
            </a:pPr>
            <a:endParaRPr b="0"/>
          </a:p>
          <a:p>
            <a:pPr marL="457200" lvl="0" indent="0" algn="l" rtl="0">
              <a:lnSpc>
                <a:spcPct val="115000"/>
              </a:lnSpc>
              <a:spcBef>
                <a:spcPts val="0"/>
              </a:spcBef>
              <a:spcAft>
                <a:spcPts val="0"/>
              </a:spcAft>
              <a:buSzPts val="1800"/>
              <a:buNone/>
            </a:pPr>
            <a:endParaRPr sz="2000" b="0"/>
          </a:p>
          <a:p>
            <a:pPr marL="0" lvl="0" indent="0" algn="l" rtl="0">
              <a:lnSpc>
                <a:spcPct val="114999"/>
              </a:lnSpc>
              <a:spcBef>
                <a:spcPts val="0"/>
              </a:spcBef>
              <a:spcAft>
                <a:spcPts val="0"/>
              </a:spcAft>
              <a:buSzPts val="1800"/>
              <a:buNone/>
            </a:pPr>
            <a:r>
              <a:rPr lang="en-GB" sz="2000"/>
              <a:t>Children and Young People</a:t>
            </a:r>
            <a:endParaRPr/>
          </a:p>
          <a:p>
            <a:pPr marL="0" lvl="0" indent="0" algn="l" rtl="0">
              <a:lnSpc>
                <a:spcPct val="114999"/>
              </a:lnSpc>
              <a:spcBef>
                <a:spcPts val="0"/>
              </a:spcBef>
              <a:spcAft>
                <a:spcPts val="0"/>
              </a:spcAft>
              <a:buSzPts val="1800"/>
              <a:buNone/>
            </a:pPr>
            <a:endParaRPr sz="2000"/>
          </a:p>
          <a:p>
            <a:pPr marL="342900" lvl="0" indent="-342900" algn="l" rtl="0">
              <a:lnSpc>
                <a:spcPct val="114999"/>
              </a:lnSpc>
              <a:spcBef>
                <a:spcPts val="0"/>
              </a:spcBef>
              <a:spcAft>
                <a:spcPts val="0"/>
              </a:spcAft>
              <a:buSzPts val="1800"/>
              <a:buChar char="•"/>
            </a:pPr>
            <a:r>
              <a:rPr lang="en-GB" sz="2000" b="0"/>
              <a:t>My Time to Play</a:t>
            </a:r>
            <a:endParaRPr/>
          </a:p>
          <a:p>
            <a:pPr marL="342900" lvl="0" indent="-342900" algn="l" rtl="0">
              <a:lnSpc>
                <a:spcPct val="114999"/>
              </a:lnSpc>
              <a:spcBef>
                <a:spcPts val="0"/>
              </a:spcBef>
              <a:spcAft>
                <a:spcPts val="0"/>
              </a:spcAft>
              <a:buSzPts val="1800"/>
              <a:buChar char="•"/>
            </a:pPr>
            <a:r>
              <a:rPr lang="en-GB" sz="2000" b="0"/>
              <a:t>Tech for All (update on applications)</a:t>
            </a:r>
            <a:endParaRPr/>
          </a:p>
          <a:p>
            <a:pPr marL="342900" lvl="0" indent="-342900" algn="l" rtl="0">
              <a:lnSpc>
                <a:spcPct val="114999"/>
              </a:lnSpc>
              <a:spcBef>
                <a:spcPts val="0"/>
              </a:spcBef>
              <a:spcAft>
                <a:spcPts val="0"/>
              </a:spcAft>
              <a:buSzPts val="1800"/>
              <a:buChar char="•"/>
            </a:pPr>
            <a:r>
              <a:rPr lang="en-GB" sz="2000" b="0"/>
              <a:t>3 trainees progressing </a:t>
            </a:r>
            <a:endParaRPr/>
          </a:p>
          <a:p>
            <a:pPr marL="342900" lvl="0" indent="-228600" algn="l" rtl="0">
              <a:lnSpc>
                <a:spcPct val="114999"/>
              </a:lnSpc>
              <a:spcBef>
                <a:spcPts val="0"/>
              </a:spcBef>
              <a:spcAft>
                <a:spcPts val="0"/>
              </a:spcAft>
              <a:buSzPts val="1800"/>
              <a:buNone/>
            </a:pPr>
            <a:endParaRPr sz="2000" b="0"/>
          </a:p>
          <a:p>
            <a:pPr marL="0" lvl="0" indent="0" algn="l" rtl="0">
              <a:lnSpc>
                <a:spcPct val="114999"/>
              </a:lnSpc>
              <a:spcBef>
                <a:spcPts val="0"/>
              </a:spcBef>
              <a:spcAft>
                <a:spcPts val="0"/>
              </a:spcAft>
              <a:buSzPts val="1800"/>
              <a:buNone/>
            </a:pPr>
            <a:endParaRPr sz="2000"/>
          </a:p>
          <a:p>
            <a:pPr marL="0" lvl="0" indent="0" algn="l" rtl="0">
              <a:lnSpc>
                <a:spcPct val="114999"/>
              </a:lnSpc>
              <a:spcBef>
                <a:spcPts val="0"/>
              </a:spcBef>
              <a:spcAft>
                <a:spcPts val="0"/>
              </a:spcAft>
              <a:buSzPts val="1800"/>
              <a:buNone/>
            </a:pPr>
            <a:r>
              <a:rPr lang="en-GB" sz="2000"/>
              <a:t>Orientation and Mobility Services</a:t>
            </a:r>
            <a:endParaRPr/>
          </a:p>
          <a:p>
            <a:pPr marL="0" lvl="0" indent="0" algn="l" rtl="0">
              <a:lnSpc>
                <a:spcPct val="114999"/>
              </a:lnSpc>
              <a:spcBef>
                <a:spcPts val="0"/>
              </a:spcBef>
              <a:spcAft>
                <a:spcPts val="0"/>
              </a:spcAft>
              <a:buSzPts val="1800"/>
              <a:buNone/>
            </a:pPr>
            <a:endParaRPr sz="2000"/>
          </a:p>
          <a:p>
            <a:pPr marL="342900" lvl="0" indent="-342900" algn="l" rtl="0">
              <a:lnSpc>
                <a:spcPct val="114999"/>
              </a:lnSpc>
              <a:spcBef>
                <a:spcPts val="0"/>
              </a:spcBef>
              <a:spcAft>
                <a:spcPts val="0"/>
              </a:spcAft>
              <a:buSzPts val="1800"/>
              <a:buChar char="•"/>
            </a:pPr>
            <a:r>
              <a:rPr lang="en-GB" sz="2000" b="0"/>
              <a:t>3 x trainees qualified. 3 Progressing</a:t>
            </a:r>
            <a:endParaRPr/>
          </a:p>
          <a:p>
            <a:pPr marL="342900" lvl="0" indent="-342900" algn="l" rtl="0">
              <a:lnSpc>
                <a:spcPct val="114999"/>
              </a:lnSpc>
              <a:spcBef>
                <a:spcPts val="0"/>
              </a:spcBef>
              <a:spcAft>
                <a:spcPts val="0"/>
              </a:spcAft>
              <a:buSzPts val="1800"/>
              <a:buChar char="•"/>
            </a:pPr>
            <a:r>
              <a:rPr lang="en-GB" sz="2000" b="0"/>
              <a:t>Service delivery – 271 interventions</a:t>
            </a:r>
            <a:endParaRPr/>
          </a:p>
          <a:p>
            <a:pPr marL="342900" lvl="0" indent="-342900" algn="l" rtl="0">
              <a:lnSpc>
                <a:spcPct val="114999"/>
              </a:lnSpc>
              <a:spcBef>
                <a:spcPts val="0"/>
              </a:spcBef>
              <a:spcAft>
                <a:spcPts val="0"/>
              </a:spcAft>
              <a:buSzPts val="1800"/>
              <a:buChar char="•"/>
            </a:pPr>
            <a:r>
              <a:rPr lang="en-GB" sz="2000" b="0"/>
              <a:t>Extra training – COVID-19 effect</a:t>
            </a:r>
            <a:endParaRPr/>
          </a:p>
          <a:p>
            <a:pPr marL="342900" lvl="0" indent="-228600" algn="l" rtl="0">
              <a:lnSpc>
                <a:spcPct val="114999"/>
              </a:lnSpc>
              <a:spcBef>
                <a:spcPts val="0"/>
              </a:spcBef>
              <a:spcAft>
                <a:spcPts val="0"/>
              </a:spcAft>
              <a:buSzPts val="1800"/>
              <a:buNone/>
            </a:pPr>
            <a:endParaRPr sz="2000"/>
          </a:p>
          <a:p>
            <a:pPr marL="0" lvl="0" indent="0" algn="l" rtl="0">
              <a:lnSpc>
                <a:spcPct val="115000"/>
              </a:lnSpc>
              <a:spcBef>
                <a:spcPts val="0"/>
              </a:spcBef>
              <a:spcAft>
                <a:spcPts val="0"/>
              </a:spcAft>
              <a:buSzPts val="1800"/>
              <a:buNone/>
            </a:pPr>
            <a:endParaRPr sz="2000" b="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148" name="Google Shape;148;p25"/>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10</a:t>
            </a:fld>
            <a:endParaRPr/>
          </a:p>
        </p:txBody>
      </p:sp>
      <p:pic>
        <p:nvPicPr>
          <p:cNvPr id="149" name="Google Shape;149;p25" descr="A picture containing linedrawing&#10;&#10;Description automatically generated"/>
          <p:cNvPicPr preferRelativeResize="0"/>
          <p:nvPr/>
        </p:nvPicPr>
        <p:blipFill rotWithShape="1">
          <a:blip r:embed="rId3">
            <a:alphaModFix/>
          </a:blip>
          <a:srcRect/>
          <a:stretch/>
        </p:blipFill>
        <p:spPr>
          <a:xfrm>
            <a:off x="5892682" y="2107021"/>
            <a:ext cx="2987800" cy="29692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p:nvPr/>
        </p:nvSpPr>
        <p:spPr>
          <a:xfrm>
            <a:off x="425450" y="1110836"/>
            <a:ext cx="5088600" cy="4785039"/>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6"/>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Key achievements</a:t>
            </a:r>
            <a:endParaRPr/>
          </a:p>
        </p:txBody>
      </p:sp>
      <p:sp>
        <p:nvSpPr>
          <p:cNvPr id="157" name="Google Shape;157;p26"/>
          <p:cNvSpPr txBox="1">
            <a:spLocks noGrp="1"/>
          </p:cNvSpPr>
          <p:nvPr>
            <p:ph type="body" idx="2"/>
          </p:nvPr>
        </p:nvSpPr>
        <p:spPr>
          <a:xfrm>
            <a:off x="490058" y="1228877"/>
            <a:ext cx="4829700" cy="45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800"/>
              </a:spcBef>
              <a:spcAft>
                <a:spcPts val="0"/>
              </a:spcAft>
              <a:buSzPts val="1800"/>
              <a:buNone/>
            </a:pPr>
            <a:r>
              <a:rPr lang="en-GB" sz="2000"/>
              <a:t>My Sighted Guide</a:t>
            </a:r>
            <a:endParaRPr/>
          </a:p>
          <a:p>
            <a:pPr marL="342900" lvl="0" indent="-342900" algn="l" rtl="0">
              <a:lnSpc>
                <a:spcPct val="100000"/>
              </a:lnSpc>
              <a:spcBef>
                <a:spcPts val="1800"/>
              </a:spcBef>
              <a:spcAft>
                <a:spcPts val="0"/>
              </a:spcAft>
              <a:buSzPts val="1800"/>
              <a:buFont typeface="Arial"/>
              <a:buChar char="•"/>
            </a:pPr>
            <a:r>
              <a:rPr lang="en-GB" sz="2000" b="0"/>
              <a:t>Continue to deliver Keeping in Touch Calls to volunteers and clients with support from volunteers </a:t>
            </a:r>
            <a:endParaRPr/>
          </a:p>
          <a:p>
            <a:pPr marL="342900" lvl="0" indent="-342900" algn="l" rtl="0">
              <a:lnSpc>
                <a:spcPct val="100000"/>
              </a:lnSpc>
              <a:spcBef>
                <a:spcPts val="1800"/>
              </a:spcBef>
              <a:spcAft>
                <a:spcPts val="0"/>
              </a:spcAft>
              <a:buSzPts val="1800"/>
              <a:buFont typeface="Arial"/>
              <a:buChar char="•"/>
            </a:pPr>
            <a:r>
              <a:rPr lang="en-GB" sz="2000" b="0"/>
              <a:t>Reinstatement of partnerships (My Sighted Guide and free running partnerships)</a:t>
            </a:r>
            <a:endParaRPr/>
          </a:p>
          <a:p>
            <a:pPr marL="342900" lvl="0" indent="-342900" algn="l" rtl="0">
              <a:lnSpc>
                <a:spcPct val="100000"/>
              </a:lnSpc>
              <a:spcBef>
                <a:spcPts val="1800"/>
              </a:spcBef>
              <a:spcAft>
                <a:spcPts val="0"/>
              </a:spcAft>
              <a:buSzPts val="1800"/>
              <a:buFont typeface="Arial"/>
              <a:buChar char="•"/>
            </a:pPr>
            <a:r>
              <a:rPr lang="en-GB" sz="2000" b="0"/>
              <a:t>Friends and family virtual training </a:t>
            </a:r>
            <a:endParaRPr/>
          </a:p>
          <a:p>
            <a:pPr marL="342900" lvl="0" indent="-342900" algn="l" rtl="0">
              <a:lnSpc>
                <a:spcPct val="100000"/>
              </a:lnSpc>
              <a:spcBef>
                <a:spcPts val="1800"/>
              </a:spcBef>
              <a:spcAft>
                <a:spcPts val="0"/>
              </a:spcAft>
              <a:buSzPts val="1800"/>
              <a:buFont typeface="Arial"/>
              <a:buChar char="•"/>
            </a:pPr>
            <a:r>
              <a:rPr lang="en-GB" sz="2000" b="0"/>
              <a:t>Interviewing volunteers </a:t>
            </a:r>
            <a:endParaRPr/>
          </a:p>
          <a:p>
            <a:pPr marL="342900" lvl="0" indent="-342900" algn="l" rtl="0">
              <a:lnSpc>
                <a:spcPct val="100000"/>
              </a:lnSpc>
              <a:spcBef>
                <a:spcPts val="1800"/>
              </a:spcBef>
              <a:spcAft>
                <a:spcPts val="0"/>
              </a:spcAft>
              <a:buSzPts val="1800"/>
              <a:buFont typeface="Arial"/>
              <a:buChar char="•"/>
            </a:pPr>
            <a:r>
              <a:rPr lang="en-GB" sz="2000" b="0"/>
              <a:t>New Partnerships </a:t>
            </a:r>
            <a:endParaRPr/>
          </a:p>
          <a:p>
            <a:pPr marL="342900" lvl="0" indent="-228600" algn="l" rtl="0">
              <a:lnSpc>
                <a:spcPct val="114999"/>
              </a:lnSpc>
              <a:spcBef>
                <a:spcPts val="0"/>
              </a:spcBef>
              <a:spcAft>
                <a:spcPts val="0"/>
              </a:spcAft>
              <a:buSzPts val="1800"/>
              <a:buNone/>
            </a:pPr>
            <a:endParaRPr sz="2000"/>
          </a:p>
          <a:p>
            <a:pPr marL="0" lvl="0" indent="0" algn="l" rtl="0">
              <a:lnSpc>
                <a:spcPct val="115000"/>
              </a:lnSpc>
              <a:spcBef>
                <a:spcPts val="0"/>
              </a:spcBef>
              <a:spcAft>
                <a:spcPts val="0"/>
              </a:spcAft>
              <a:buSzPts val="1800"/>
              <a:buNone/>
            </a:pPr>
            <a:endParaRPr sz="2000" b="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158" name="Google Shape;158;p26"/>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11</a:t>
            </a:fld>
            <a:endParaRPr/>
          </a:p>
        </p:txBody>
      </p:sp>
      <p:pic>
        <p:nvPicPr>
          <p:cNvPr id="159" name="Google Shape;159;p26" descr="A picture containing person, outdoor, crowd&#10;&#10;Description automatically generated"/>
          <p:cNvPicPr preferRelativeResize="0"/>
          <p:nvPr/>
        </p:nvPicPr>
        <p:blipFill rotWithShape="1">
          <a:blip r:embed="rId3">
            <a:alphaModFix/>
          </a:blip>
          <a:srcRect/>
          <a:stretch/>
        </p:blipFill>
        <p:spPr>
          <a:xfrm>
            <a:off x="5726368" y="1804803"/>
            <a:ext cx="2970536" cy="29705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0"/>
              </a:spcBef>
              <a:spcAft>
                <a:spcPts val="0"/>
              </a:spcAft>
              <a:buClr>
                <a:schemeClr val="lt1"/>
              </a:buClr>
              <a:buSzPts val="3200"/>
              <a:buNone/>
            </a:pPr>
            <a:r>
              <a:rPr lang="en-GB"/>
              <a:t>Canine Assisted</a:t>
            </a:r>
            <a:endParaRPr/>
          </a:p>
          <a:p>
            <a:pPr marL="457200" lvl="0" indent="-228600" algn="l" rtl="0">
              <a:lnSpc>
                <a:spcPct val="90000"/>
              </a:lnSpc>
              <a:spcBef>
                <a:spcPts val="0"/>
              </a:spcBef>
              <a:spcAft>
                <a:spcPts val="0"/>
              </a:spcAft>
              <a:buClr>
                <a:schemeClr val="lt1"/>
              </a:buClr>
              <a:buSzPts val="3200"/>
              <a:buNone/>
            </a:pPr>
            <a:r>
              <a:rPr lang="en-GB"/>
              <a:t>Services across the</a:t>
            </a:r>
            <a:endParaRPr/>
          </a:p>
          <a:p>
            <a:pPr marL="457200" lvl="0" indent="-228600" algn="l" rtl="0">
              <a:lnSpc>
                <a:spcPct val="90000"/>
              </a:lnSpc>
              <a:spcBef>
                <a:spcPts val="0"/>
              </a:spcBef>
              <a:spcAft>
                <a:spcPts val="0"/>
              </a:spcAft>
              <a:buClr>
                <a:schemeClr val="lt1"/>
              </a:buClr>
              <a:buSzPts val="3200"/>
              <a:buNone/>
            </a:pPr>
            <a:r>
              <a:rPr lang="en-GB"/>
              <a:t>South East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p:nvPr/>
        </p:nvSpPr>
        <p:spPr>
          <a:xfrm>
            <a:off x="3371850" y="1682750"/>
            <a:ext cx="5348000" cy="4089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9"/>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Puppy development</a:t>
            </a:r>
            <a:endParaRPr/>
          </a:p>
        </p:txBody>
      </p:sp>
      <p:sp>
        <p:nvSpPr>
          <p:cNvPr id="172" name="Google Shape;172;p29"/>
          <p:cNvSpPr txBox="1">
            <a:spLocks noGrp="1"/>
          </p:cNvSpPr>
          <p:nvPr>
            <p:ph type="body" idx="2"/>
          </p:nvPr>
        </p:nvSpPr>
        <p:spPr>
          <a:xfrm>
            <a:off x="3476624" y="1085950"/>
            <a:ext cx="5241925" cy="45648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800"/>
              <a:buNone/>
            </a:pPr>
            <a:endParaRPr b="0"/>
          </a:p>
          <a:p>
            <a:pPr marL="457200" lvl="0" indent="0" algn="l" rtl="0">
              <a:lnSpc>
                <a:spcPct val="115000"/>
              </a:lnSpc>
              <a:spcBef>
                <a:spcPts val="0"/>
              </a:spcBef>
              <a:spcAft>
                <a:spcPts val="0"/>
              </a:spcAft>
              <a:buSzPts val="1800"/>
              <a:buNone/>
            </a:pPr>
            <a:endParaRPr sz="2000" b="0"/>
          </a:p>
          <a:p>
            <a:pPr marL="0" lvl="0" indent="0" algn="l" rtl="0">
              <a:lnSpc>
                <a:spcPct val="114999"/>
              </a:lnSpc>
              <a:spcBef>
                <a:spcPts val="0"/>
              </a:spcBef>
              <a:spcAft>
                <a:spcPts val="0"/>
              </a:spcAft>
              <a:buSzPts val="1800"/>
              <a:buNone/>
            </a:pPr>
            <a:r>
              <a:rPr lang="en-GB" sz="2000"/>
              <a:t>PREP</a:t>
            </a:r>
            <a:endParaRPr/>
          </a:p>
          <a:p>
            <a:pPr marL="428625" lvl="0" indent="-428625" algn="l" rtl="0">
              <a:lnSpc>
                <a:spcPct val="100000"/>
              </a:lnSpc>
              <a:spcBef>
                <a:spcPts val="1800"/>
              </a:spcBef>
              <a:spcAft>
                <a:spcPts val="0"/>
              </a:spcAft>
              <a:buSzPts val="1800"/>
              <a:buFont typeface="Arial"/>
              <a:buChar char="•"/>
            </a:pPr>
            <a:r>
              <a:rPr lang="en-GB" sz="2000" b="0"/>
              <a:t>Puppy Raising for Excellent Partnerships (PREP) launched 1 July 2021. </a:t>
            </a:r>
            <a:endParaRPr/>
          </a:p>
          <a:p>
            <a:pPr marL="428625" lvl="0" indent="-428625" algn="l" rtl="0">
              <a:lnSpc>
                <a:spcPct val="100000"/>
              </a:lnSpc>
              <a:spcBef>
                <a:spcPts val="1800"/>
              </a:spcBef>
              <a:spcAft>
                <a:spcPts val="0"/>
              </a:spcAft>
              <a:buSzPts val="1800"/>
              <a:buFont typeface="Arial"/>
              <a:buChar char="•"/>
            </a:pPr>
            <a:r>
              <a:rPr lang="en-GB" sz="2000" b="0"/>
              <a:t>Kallidus, e-learning platform to support active PR with PREP went live at the same time. Rolled out with puppy allocation</a:t>
            </a:r>
            <a:endParaRPr/>
          </a:p>
          <a:p>
            <a:pPr marL="428625" lvl="0" indent="-428625" algn="l" rtl="0">
              <a:lnSpc>
                <a:spcPct val="100000"/>
              </a:lnSpc>
              <a:spcBef>
                <a:spcPts val="1800"/>
              </a:spcBef>
              <a:spcAft>
                <a:spcPts val="0"/>
              </a:spcAft>
              <a:buSzPts val="1800"/>
              <a:buFont typeface="Arial"/>
              <a:buChar char="•"/>
            </a:pPr>
            <a:r>
              <a:rPr lang="en-GB" sz="2000" b="0"/>
              <a:t>Active Puppy Raisers can get help via </a:t>
            </a:r>
            <a:r>
              <a:rPr lang="en-GB" sz="2000" b="0" u="sng">
                <a:solidFill>
                  <a:schemeClr val="hlink"/>
                </a:solidFill>
                <a:hlinkClick r:id="rId3"/>
              </a:rPr>
              <a:t>PREPsupport@guidedogs.org.uk</a:t>
            </a:r>
            <a:r>
              <a:rPr lang="en-GB" sz="2000" b="0"/>
              <a:t> </a:t>
            </a:r>
            <a:endParaRPr/>
          </a:p>
          <a:p>
            <a:pPr marL="0" lvl="0" indent="0" algn="l" rtl="0">
              <a:lnSpc>
                <a:spcPct val="100000"/>
              </a:lnSpc>
              <a:spcBef>
                <a:spcPts val="1800"/>
              </a:spcBef>
              <a:spcAft>
                <a:spcPts val="0"/>
              </a:spcAft>
              <a:buSzPts val="1800"/>
              <a:buNone/>
            </a:pPr>
            <a:endParaRPr sz="2000" b="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173" name="Google Shape;173;p29"/>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13</a:t>
            </a:fld>
            <a:endParaRPr/>
          </a:p>
        </p:txBody>
      </p:sp>
      <p:sp>
        <p:nvSpPr>
          <p:cNvPr id="174" name="Google Shape;174;p29"/>
          <p:cNvSpPr/>
          <p:nvPr/>
        </p:nvSpPr>
        <p:spPr>
          <a:xfrm>
            <a:off x="246063" y="1682750"/>
            <a:ext cx="2830512" cy="4089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9"/>
          <p:cNvSpPr txBox="1"/>
          <p:nvPr/>
        </p:nvSpPr>
        <p:spPr>
          <a:xfrm>
            <a:off x="314325" y="1682750"/>
            <a:ext cx="2686049" cy="4089300"/>
          </a:xfrm>
          <a:prstGeom prst="rect">
            <a:avLst/>
          </a:prstGeom>
          <a:noFill/>
          <a:ln>
            <a:noFill/>
          </a:ln>
        </p:spPr>
        <p:txBody>
          <a:bodyPr spcFirstLastPara="1" wrap="square" lIns="0" tIns="0" rIns="0" bIns="0" anchor="t" anchorCtr="0">
            <a:noAutofit/>
          </a:bodyPr>
          <a:lstStyle/>
          <a:p>
            <a:pPr marL="0" marR="0" lvl="0" indent="0" algn="l" rtl="0">
              <a:lnSpc>
                <a:spcPct val="114999"/>
              </a:lnSpc>
              <a:spcBef>
                <a:spcPts val="0"/>
              </a:spcBef>
              <a:spcAft>
                <a:spcPts val="0"/>
              </a:spcAft>
              <a:buClr>
                <a:schemeClr val="dk1"/>
              </a:buClr>
              <a:buSzPts val="1800"/>
              <a:buFont typeface="Arial"/>
              <a:buNone/>
            </a:pPr>
            <a:r>
              <a:rPr lang="en-GB" sz="2000" b="1" i="0" u="none" strike="noStrike" cap="none">
                <a:solidFill>
                  <a:schemeClr val="dk1"/>
                </a:solidFill>
                <a:latin typeface="Trebuchet MS"/>
                <a:ea typeface="Trebuchet MS"/>
                <a:cs typeface="Trebuchet MS"/>
                <a:sym typeface="Trebuchet MS"/>
              </a:rPr>
              <a:t>Puppy stats</a:t>
            </a:r>
            <a:endParaRPr/>
          </a:p>
          <a:p>
            <a:pPr marL="428625" marR="0" lvl="0" indent="-428625" algn="l" rtl="0">
              <a:lnSpc>
                <a:spcPct val="100000"/>
              </a:lnSpc>
              <a:spcBef>
                <a:spcPts val="1800"/>
              </a:spcBef>
              <a:spcAft>
                <a:spcPts val="0"/>
              </a:spcAft>
              <a:buClr>
                <a:schemeClr val="dk1"/>
              </a:buClr>
              <a:buSzPts val="1800"/>
              <a:buFont typeface="Arial"/>
              <a:buChar char="•"/>
            </a:pPr>
            <a:r>
              <a:rPr lang="en-GB" sz="2000" b="0" i="0" u="none" strike="noStrike" cap="none">
                <a:solidFill>
                  <a:schemeClr val="dk1"/>
                </a:solidFill>
                <a:latin typeface="Trebuchet MS"/>
                <a:ea typeface="Trebuchet MS"/>
                <a:cs typeface="Trebuchet MS"/>
                <a:sym typeface="Trebuchet MS"/>
              </a:rPr>
              <a:t>110 pups currently on scheme.</a:t>
            </a:r>
            <a:endParaRPr/>
          </a:p>
          <a:p>
            <a:pPr marL="428625" marR="0" lvl="0" indent="-428625" algn="l" rtl="0">
              <a:lnSpc>
                <a:spcPct val="100000"/>
              </a:lnSpc>
              <a:spcBef>
                <a:spcPts val="1800"/>
              </a:spcBef>
              <a:spcAft>
                <a:spcPts val="0"/>
              </a:spcAft>
              <a:buClr>
                <a:schemeClr val="dk1"/>
              </a:buClr>
              <a:buSzPts val="1800"/>
              <a:buFont typeface="Arial"/>
              <a:buChar char="•"/>
            </a:pPr>
            <a:r>
              <a:rPr lang="en-GB" sz="2000" b="0" i="0" u="none" strike="noStrike" cap="none">
                <a:solidFill>
                  <a:schemeClr val="dk1"/>
                </a:solidFill>
                <a:latin typeface="Trebuchet MS"/>
                <a:ea typeface="Trebuchet MS"/>
                <a:cs typeface="Trebuchet MS"/>
                <a:sym typeface="Trebuchet MS"/>
              </a:rPr>
              <a:t>16 pups to be allocated.</a:t>
            </a:r>
            <a:endParaRPr/>
          </a:p>
          <a:p>
            <a:pPr marL="428625" marR="0" lvl="0" indent="-428625" algn="l" rtl="0">
              <a:lnSpc>
                <a:spcPct val="100000"/>
              </a:lnSpc>
              <a:spcBef>
                <a:spcPts val="1800"/>
              </a:spcBef>
              <a:spcAft>
                <a:spcPts val="0"/>
              </a:spcAft>
              <a:buClr>
                <a:schemeClr val="dk1"/>
              </a:buClr>
              <a:buSzPts val="1800"/>
              <a:buFont typeface="Arial"/>
              <a:buChar char="•"/>
            </a:pPr>
            <a:r>
              <a:rPr lang="en-GB" sz="2000" b="0" i="0" u="none" strike="noStrike" cap="none">
                <a:solidFill>
                  <a:schemeClr val="dk1"/>
                </a:solidFill>
                <a:latin typeface="Trebuchet MS"/>
                <a:ea typeface="Trebuchet MS"/>
                <a:cs typeface="Trebuchet MS"/>
                <a:sym typeface="Trebuchet MS"/>
              </a:rPr>
              <a:t>7 Puppy Raisers beginning their PREP journey with pups.</a:t>
            </a:r>
            <a:endParaRPr/>
          </a:p>
          <a:p>
            <a:pPr marL="428625" marR="0" lvl="0" indent="-314325" algn="l" rtl="0">
              <a:lnSpc>
                <a:spcPct val="100000"/>
              </a:lnSpc>
              <a:spcBef>
                <a:spcPts val="1800"/>
              </a:spcBef>
              <a:spcAft>
                <a:spcPts val="0"/>
              </a:spcAft>
              <a:buClr>
                <a:schemeClr val="dk1"/>
              </a:buClr>
              <a:buSzPts val="1800"/>
              <a:buFont typeface="Arial"/>
              <a:buNone/>
            </a:pPr>
            <a:endParaRPr sz="2000" b="0" i="0" u="none" strike="noStrike" cap="none">
              <a:solidFill>
                <a:schemeClr val="dk1"/>
              </a:solidFill>
              <a:latin typeface="Trebuchet MS"/>
              <a:ea typeface="Trebuchet MS"/>
              <a:cs typeface="Trebuchet MS"/>
              <a:sym typeface="Trebuchet MS"/>
            </a:endParaRPr>
          </a:p>
          <a:p>
            <a:pPr marL="457200" marR="0" lvl="0" indent="0" algn="l" rtl="0">
              <a:lnSpc>
                <a:spcPct val="115000"/>
              </a:lnSpc>
              <a:spcBef>
                <a:spcPts val="0"/>
              </a:spcBef>
              <a:spcAft>
                <a:spcPts val="0"/>
              </a:spcAft>
              <a:buClr>
                <a:schemeClr val="dk1"/>
              </a:buClr>
              <a:buSzPts val="1800"/>
              <a:buFont typeface="Arial"/>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p:nvPr/>
        </p:nvSpPr>
        <p:spPr>
          <a:xfrm>
            <a:off x="4243308" y="1682750"/>
            <a:ext cx="4476542" cy="3697776"/>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0"/>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Puppy development: looking ahead</a:t>
            </a:r>
            <a:endParaRPr/>
          </a:p>
        </p:txBody>
      </p:sp>
      <p:sp>
        <p:nvSpPr>
          <p:cNvPr id="183" name="Google Shape;183;p30"/>
          <p:cNvSpPr txBox="1">
            <a:spLocks noGrp="1"/>
          </p:cNvSpPr>
          <p:nvPr>
            <p:ph type="body" idx="2"/>
          </p:nvPr>
        </p:nvSpPr>
        <p:spPr>
          <a:xfrm>
            <a:off x="4411231" y="1149099"/>
            <a:ext cx="4294688" cy="45648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800"/>
              <a:buNone/>
            </a:pPr>
            <a:endParaRPr b="0"/>
          </a:p>
          <a:p>
            <a:pPr marL="457200" lvl="0" indent="0" algn="l" rtl="0">
              <a:lnSpc>
                <a:spcPct val="115000"/>
              </a:lnSpc>
              <a:spcBef>
                <a:spcPts val="0"/>
              </a:spcBef>
              <a:spcAft>
                <a:spcPts val="0"/>
              </a:spcAft>
              <a:buSzPts val="1800"/>
              <a:buNone/>
            </a:pPr>
            <a:endParaRPr sz="2000" b="0"/>
          </a:p>
          <a:p>
            <a:pPr marL="0" lvl="0" indent="0" algn="l" rtl="0">
              <a:lnSpc>
                <a:spcPct val="114999"/>
              </a:lnSpc>
              <a:spcBef>
                <a:spcPts val="0"/>
              </a:spcBef>
              <a:spcAft>
                <a:spcPts val="0"/>
              </a:spcAft>
              <a:buSzPts val="1800"/>
              <a:buNone/>
            </a:pPr>
            <a:r>
              <a:rPr lang="en-GB" sz="2000"/>
              <a:t>PREP</a:t>
            </a:r>
            <a:endParaRPr/>
          </a:p>
          <a:p>
            <a:pPr marL="0" lvl="0" indent="0" algn="l" rtl="0">
              <a:lnSpc>
                <a:spcPct val="114999"/>
              </a:lnSpc>
              <a:spcBef>
                <a:spcPts val="0"/>
              </a:spcBef>
              <a:spcAft>
                <a:spcPts val="0"/>
              </a:spcAft>
              <a:buSzPts val="1800"/>
              <a:buNone/>
            </a:pPr>
            <a:endParaRPr sz="2000"/>
          </a:p>
          <a:p>
            <a:pPr marL="514350" lvl="0" indent="-514350" algn="l" rtl="0">
              <a:lnSpc>
                <a:spcPct val="100000"/>
              </a:lnSpc>
              <a:spcBef>
                <a:spcPts val="750"/>
              </a:spcBef>
              <a:spcAft>
                <a:spcPts val="0"/>
              </a:spcAft>
              <a:buClr>
                <a:schemeClr val="dk1"/>
              </a:buClr>
              <a:buSzPts val="1800"/>
              <a:buFont typeface="Arial"/>
              <a:buChar char="•"/>
            </a:pPr>
            <a:r>
              <a:rPr lang="en-GB" sz="2000" b="0">
                <a:solidFill>
                  <a:schemeClr val="dk1"/>
                </a:solidFill>
              </a:rPr>
              <a:t>PREP Foundation sessions available virtually from October.</a:t>
            </a:r>
            <a:endParaRPr/>
          </a:p>
          <a:p>
            <a:pPr marL="514350" lvl="0" indent="-514350" algn="l" rtl="0">
              <a:lnSpc>
                <a:spcPct val="100000"/>
              </a:lnSpc>
              <a:spcBef>
                <a:spcPts val="1500"/>
              </a:spcBef>
              <a:spcAft>
                <a:spcPts val="0"/>
              </a:spcAft>
              <a:buClr>
                <a:schemeClr val="dk1"/>
              </a:buClr>
              <a:buSzPts val="1800"/>
              <a:buFont typeface="Arial"/>
              <a:buChar char="•"/>
            </a:pPr>
            <a:r>
              <a:rPr lang="en-GB" sz="2000" b="0">
                <a:solidFill>
                  <a:schemeClr val="dk1"/>
                </a:solidFill>
              </a:rPr>
              <a:t>Puppy Raising Mentors – PREP</a:t>
            </a:r>
            <a:endParaRPr/>
          </a:p>
          <a:p>
            <a:pPr marL="514350" lvl="0" indent="-514350" algn="l" rtl="0">
              <a:lnSpc>
                <a:spcPct val="100000"/>
              </a:lnSpc>
              <a:spcBef>
                <a:spcPts val="1500"/>
              </a:spcBef>
              <a:spcAft>
                <a:spcPts val="0"/>
              </a:spcAft>
              <a:buClr>
                <a:schemeClr val="dk1"/>
              </a:buClr>
              <a:buSzPts val="1800"/>
              <a:buFont typeface="Arial"/>
              <a:buChar char="•"/>
            </a:pPr>
            <a:r>
              <a:rPr lang="en-GB" sz="2000" b="0">
                <a:solidFill>
                  <a:schemeClr val="dk1"/>
                </a:solidFill>
                <a:latin typeface="Trebuchet MS"/>
                <a:ea typeface="Trebuchet MS"/>
                <a:cs typeface="Trebuchet MS"/>
                <a:sym typeface="Trebuchet MS"/>
              </a:rPr>
              <a:t>Puppy classes incorporating PREP principles</a:t>
            </a:r>
            <a:r>
              <a:rPr lang="en-GB" sz="2000" b="0">
                <a:solidFill>
                  <a:schemeClr val="dk1"/>
                </a:solidFill>
              </a:rPr>
              <a:t>:  1. Know 2. Manage 3. Teach 4. Partner</a:t>
            </a:r>
            <a:endParaRPr sz="2000" b="0">
              <a:solidFill>
                <a:schemeClr val="dk1"/>
              </a:solidFill>
              <a:latin typeface="Trebuchet MS"/>
              <a:ea typeface="Trebuchet MS"/>
              <a:cs typeface="Trebuchet MS"/>
              <a:sym typeface="Trebuchet MS"/>
            </a:endParaRPr>
          </a:p>
          <a:p>
            <a:pPr marL="457200" lvl="0" indent="0" algn="l" rtl="0">
              <a:lnSpc>
                <a:spcPct val="115000"/>
              </a:lnSpc>
              <a:spcBef>
                <a:spcPts val="75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184" name="Google Shape;184;p30"/>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14</a:t>
            </a:fld>
            <a:endParaRPr/>
          </a:p>
        </p:txBody>
      </p:sp>
      <p:pic>
        <p:nvPicPr>
          <p:cNvPr id="185" name="Google Shape;185;p30" descr="A picture containing dog, indoor, white, tan&#10;&#10;Description automatically generated"/>
          <p:cNvPicPr preferRelativeResize="0"/>
          <p:nvPr/>
        </p:nvPicPr>
        <p:blipFill rotWithShape="1">
          <a:blip r:embed="rId3">
            <a:alphaModFix/>
          </a:blip>
          <a:srcRect/>
          <a:stretch/>
        </p:blipFill>
        <p:spPr>
          <a:xfrm>
            <a:off x="421837" y="1691135"/>
            <a:ext cx="3639917" cy="36904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p:nvPr/>
        </p:nvSpPr>
        <p:spPr>
          <a:xfrm>
            <a:off x="4950847" y="1835218"/>
            <a:ext cx="3475258" cy="4007132"/>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1"/>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Guide dog and assistance dog partnerships </a:t>
            </a:r>
            <a:endParaRPr/>
          </a:p>
        </p:txBody>
      </p:sp>
      <p:sp>
        <p:nvSpPr>
          <p:cNvPr id="193" name="Google Shape;193;p31"/>
          <p:cNvSpPr txBox="1">
            <a:spLocks noGrp="1"/>
          </p:cNvSpPr>
          <p:nvPr>
            <p:ph type="body" idx="2"/>
          </p:nvPr>
        </p:nvSpPr>
        <p:spPr>
          <a:xfrm>
            <a:off x="5016480" y="1134527"/>
            <a:ext cx="3273956" cy="4714876"/>
          </a:xfrm>
          <a:prstGeom prst="rect">
            <a:avLst/>
          </a:prstGeom>
          <a:noFill/>
          <a:ln>
            <a:noFill/>
          </a:ln>
        </p:spPr>
        <p:txBody>
          <a:bodyPr spcFirstLastPara="1" wrap="square" lIns="0" tIns="0" rIns="0" bIns="0" anchor="t" anchorCtr="0">
            <a:noAutofit/>
          </a:bodyPr>
          <a:lstStyle/>
          <a:p>
            <a:pPr marL="0" lvl="0" indent="0" algn="l" rtl="0">
              <a:lnSpc>
                <a:spcPct val="114999"/>
              </a:lnSpc>
              <a:spcBef>
                <a:spcPts val="0"/>
              </a:spcBef>
              <a:spcAft>
                <a:spcPts val="0"/>
              </a:spcAft>
              <a:buSzPts val="1800"/>
              <a:buNone/>
            </a:pPr>
            <a:endParaRPr sz="2000"/>
          </a:p>
          <a:p>
            <a:pPr marL="228600" lvl="0" indent="0" algn="l" rtl="0">
              <a:lnSpc>
                <a:spcPct val="100000"/>
              </a:lnSpc>
              <a:spcBef>
                <a:spcPts val="1800"/>
              </a:spcBef>
              <a:spcAft>
                <a:spcPts val="0"/>
              </a:spcAft>
              <a:buSzPts val="1800"/>
              <a:buNone/>
            </a:pPr>
            <a:endParaRPr sz="1600" b="0"/>
          </a:p>
          <a:p>
            <a:pPr marL="514350" lvl="0" indent="-285750" algn="l" rtl="0">
              <a:lnSpc>
                <a:spcPct val="100000"/>
              </a:lnSpc>
              <a:spcBef>
                <a:spcPts val="1800"/>
              </a:spcBef>
              <a:spcAft>
                <a:spcPts val="0"/>
              </a:spcAft>
              <a:buSzPts val="1800"/>
              <a:buFont typeface="Arial"/>
              <a:buChar char="•"/>
            </a:pPr>
            <a:r>
              <a:rPr lang="en-GB" sz="2000" b="0"/>
              <a:t>148 ready to train</a:t>
            </a:r>
            <a:endParaRPr sz="2000"/>
          </a:p>
          <a:p>
            <a:pPr marL="514350" lvl="0" indent="-285750" algn="l" rtl="0">
              <a:lnSpc>
                <a:spcPct val="100000"/>
              </a:lnSpc>
              <a:spcBef>
                <a:spcPts val="1800"/>
              </a:spcBef>
              <a:spcAft>
                <a:spcPts val="0"/>
              </a:spcAft>
              <a:buSzPts val="1800"/>
              <a:buFont typeface="Arial"/>
              <a:buChar char="•"/>
            </a:pPr>
            <a:r>
              <a:rPr lang="en-GB" sz="2000" b="0"/>
              <a:t>32 partnerships to date</a:t>
            </a:r>
            <a:endParaRPr sz="2000"/>
          </a:p>
          <a:p>
            <a:pPr marL="514350" lvl="0" indent="-285750" algn="l" rtl="0">
              <a:lnSpc>
                <a:spcPct val="100000"/>
              </a:lnSpc>
              <a:spcBef>
                <a:spcPts val="1800"/>
              </a:spcBef>
              <a:spcAft>
                <a:spcPts val="0"/>
              </a:spcAft>
              <a:buSzPts val="1800"/>
              <a:buFont typeface="Arial"/>
              <a:buChar char="•"/>
            </a:pPr>
            <a:r>
              <a:rPr lang="en-GB" sz="2000" b="0"/>
              <a:t>Challenges with restrictions for dogs and clients</a:t>
            </a:r>
            <a:endParaRPr sz="2000"/>
          </a:p>
          <a:p>
            <a:pPr marL="514350" lvl="0" indent="-285750" algn="l" rtl="0">
              <a:lnSpc>
                <a:spcPct val="100000"/>
              </a:lnSpc>
              <a:spcBef>
                <a:spcPts val="1800"/>
              </a:spcBef>
              <a:spcAft>
                <a:spcPts val="0"/>
              </a:spcAft>
              <a:buSzPts val="1800"/>
              <a:buFont typeface="Arial"/>
              <a:buChar char="•"/>
            </a:pPr>
            <a:r>
              <a:rPr lang="en-GB" sz="2000" b="0"/>
              <a:t>Buddy dogs 16 and 5 Companion dogs</a:t>
            </a:r>
            <a:endParaRPr/>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194" name="Google Shape;194;p31"/>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15</a:t>
            </a:fld>
            <a:endParaRPr/>
          </a:p>
        </p:txBody>
      </p:sp>
      <p:pic>
        <p:nvPicPr>
          <p:cNvPr id="195" name="Google Shape;195;p31"/>
          <p:cNvPicPr preferRelativeResize="0"/>
          <p:nvPr/>
        </p:nvPicPr>
        <p:blipFill rotWithShape="1">
          <a:blip r:embed="rId3">
            <a:alphaModFix/>
          </a:blip>
          <a:srcRect/>
          <a:stretch/>
        </p:blipFill>
        <p:spPr>
          <a:xfrm>
            <a:off x="573394" y="1842693"/>
            <a:ext cx="3993553" cy="39935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p:nvPr/>
        </p:nvSpPr>
        <p:spPr>
          <a:xfrm>
            <a:off x="3155306" y="1847849"/>
            <a:ext cx="5662325" cy="405765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3"/>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New guidance for dog handlers</a:t>
            </a:r>
            <a:endParaRPr/>
          </a:p>
        </p:txBody>
      </p:sp>
      <p:sp>
        <p:nvSpPr>
          <p:cNvPr id="203" name="Google Shape;203;p33"/>
          <p:cNvSpPr txBox="1">
            <a:spLocks noGrp="1"/>
          </p:cNvSpPr>
          <p:nvPr>
            <p:ph type="body" idx="2"/>
          </p:nvPr>
        </p:nvSpPr>
        <p:spPr>
          <a:xfrm>
            <a:off x="3057526" y="1323974"/>
            <a:ext cx="5662324" cy="4714876"/>
          </a:xfrm>
          <a:prstGeom prst="rect">
            <a:avLst/>
          </a:prstGeom>
          <a:noFill/>
          <a:ln>
            <a:noFill/>
          </a:ln>
        </p:spPr>
        <p:txBody>
          <a:bodyPr spcFirstLastPara="1" wrap="square" lIns="0" tIns="0" rIns="0" bIns="0" anchor="t" anchorCtr="0">
            <a:noAutofit/>
          </a:bodyPr>
          <a:lstStyle/>
          <a:p>
            <a:pPr marL="0" lvl="0" indent="0" algn="l" rtl="0">
              <a:lnSpc>
                <a:spcPct val="114999"/>
              </a:lnSpc>
              <a:spcBef>
                <a:spcPts val="0"/>
              </a:spcBef>
              <a:spcAft>
                <a:spcPts val="0"/>
              </a:spcAft>
              <a:buSzPts val="1800"/>
              <a:buNone/>
            </a:pPr>
            <a:endParaRPr sz="2000"/>
          </a:p>
          <a:p>
            <a:pPr marL="514350" lvl="0" indent="-285750" algn="l" rtl="0">
              <a:lnSpc>
                <a:spcPct val="100000"/>
              </a:lnSpc>
              <a:spcBef>
                <a:spcPts val="1800"/>
              </a:spcBef>
              <a:spcAft>
                <a:spcPts val="0"/>
              </a:spcAft>
              <a:buSzPts val="1800"/>
              <a:buFont typeface="Arial"/>
              <a:buChar char="•"/>
            </a:pPr>
            <a:r>
              <a:rPr lang="en-GB" sz="1600" b="0"/>
              <a:t>Treating our dogs as individuals</a:t>
            </a:r>
            <a:endParaRPr/>
          </a:p>
          <a:p>
            <a:pPr marL="514350" lvl="0" indent="-285750" algn="l" rtl="0">
              <a:lnSpc>
                <a:spcPct val="100000"/>
              </a:lnSpc>
              <a:spcBef>
                <a:spcPts val="1800"/>
              </a:spcBef>
              <a:spcAft>
                <a:spcPts val="0"/>
              </a:spcAft>
              <a:buSzPts val="1800"/>
              <a:buFont typeface="Arial"/>
              <a:buChar char="•"/>
            </a:pPr>
            <a:r>
              <a:rPr lang="en-GB" sz="1600" b="0"/>
              <a:t>Providing choice, knowing their preferences and understanding their needs</a:t>
            </a:r>
            <a:endParaRPr/>
          </a:p>
          <a:p>
            <a:pPr marL="514350" lvl="0" indent="-285750" algn="l" rtl="0">
              <a:lnSpc>
                <a:spcPct val="100000"/>
              </a:lnSpc>
              <a:spcBef>
                <a:spcPts val="1800"/>
              </a:spcBef>
              <a:spcAft>
                <a:spcPts val="0"/>
              </a:spcAft>
              <a:buSzPts val="1800"/>
              <a:buFont typeface="Arial"/>
              <a:buChar char="•"/>
            </a:pPr>
            <a:r>
              <a:rPr lang="en-GB" sz="1600" b="0"/>
              <a:t>Aligning dog handler guidance materials with PREP and STEP</a:t>
            </a:r>
            <a:endParaRPr/>
          </a:p>
          <a:p>
            <a:pPr marL="514350" lvl="0" indent="-285750" algn="l" rtl="0">
              <a:lnSpc>
                <a:spcPct val="100000"/>
              </a:lnSpc>
              <a:spcBef>
                <a:spcPts val="1800"/>
              </a:spcBef>
              <a:spcAft>
                <a:spcPts val="0"/>
              </a:spcAft>
              <a:buSzPts val="1800"/>
              <a:buFont typeface="Arial"/>
              <a:buChar char="•"/>
            </a:pPr>
            <a:r>
              <a:rPr lang="en-GB" sz="1600" b="0"/>
              <a:t>Moving above and beyond a minimum standard of welfare</a:t>
            </a:r>
            <a:endParaRPr/>
          </a:p>
          <a:p>
            <a:pPr marL="514350" lvl="0" indent="-285750" algn="l" rtl="0">
              <a:lnSpc>
                <a:spcPct val="100000"/>
              </a:lnSpc>
              <a:spcBef>
                <a:spcPts val="1800"/>
              </a:spcBef>
              <a:spcAft>
                <a:spcPts val="0"/>
              </a:spcAft>
              <a:buSzPts val="1800"/>
              <a:buFont typeface="Arial"/>
              <a:buChar char="•"/>
            </a:pPr>
            <a:r>
              <a:rPr lang="en-GB" sz="1600" b="0"/>
              <a:t>The Five Domains Model</a:t>
            </a:r>
            <a:endParaRPr/>
          </a:p>
          <a:p>
            <a:pPr marL="514350" lvl="0" indent="-285750" algn="l" rtl="0">
              <a:lnSpc>
                <a:spcPct val="100000"/>
              </a:lnSpc>
              <a:spcBef>
                <a:spcPts val="1800"/>
              </a:spcBef>
              <a:spcAft>
                <a:spcPts val="0"/>
              </a:spcAft>
              <a:buSzPts val="1800"/>
              <a:buFont typeface="Arial"/>
              <a:buChar char="•"/>
            </a:pPr>
            <a:r>
              <a:rPr lang="en-GB" sz="1600" b="0"/>
              <a:t>Positive experiences in: Nutrition, Environment, Physical Health, Behavioural interactions, Emotional experiences</a:t>
            </a:r>
            <a:endParaRPr/>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204" name="Google Shape;204;p33"/>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16</a:t>
            </a:fld>
            <a:endParaRPr/>
          </a:p>
        </p:txBody>
      </p:sp>
      <p:pic>
        <p:nvPicPr>
          <p:cNvPr id="205" name="Google Shape;205;p33" descr="A person walking a dog&#10;&#10;Description automatically generated with low confidence"/>
          <p:cNvPicPr preferRelativeResize="0"/>
          <p:nvPr/>
        </p:nvPicPr>
        <p:blipFill rotWithShape="1">
          <a:blip r:embed="rId3">
            <a:alphaModFix/>
          </a:blip>
          <a:srcRect/>
          <a:stretch/>
        </p:blipFill>
        <p:spPr>
          <a:xfrm>
            <a:off x="326369" y="1847849"/>
            <a:ext cx="2705323" cy="4057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e4063f5983_0_56"/>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Here are some tips based on our five domains </a:t>
            </a:r>
            <a:endParaRPr/>
          </a:p>
        </p:txBody>
      </p:sp>
      <p:sp>
        <p:nvSpPr>
          <p:cNvPr id="212" name="Google Shape;212;ge4063f5983_0_56"/>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17</a:t>
            </a:fld>
            <a:endParaRPr/>
          </a:p>
        </p:txBody>
      </p:sp>
      <p:sp>
        <p:nvSpPr>
          <p:cNvPr id="213" name="Google Shape;213;ge4063f5983_0_56"/>
          <p:cNvSpPr/>
          <p:nvPr/>
        </p:nvSpPr>
        <p:spPr>
          <a:xfrm>
            <a:off x="246578" y="1410311"/>
            <a:ext cx="4214400" cy="16365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Consider sometimes feeding your dog’s meals in different ways – for example, using an interactive toy.</a:t>
            </a:r>
            <a:endParaRPr sz="1400" b="0" i="0" u="none" strike="noStrike" cap="none">
              <a:solidFill>
                <a:schemeClr val="lt1"/>
              </a:solidFill>
              <a:latin typeface="Arial"/>
              <a:ea typeface="Arial"/>
              <a:cs typeface="Arial"/>
              <a:sym typeface="Arial"/>
            </a:endParaRPr>
          </a:p>
        </p:txBody>
      </p:sp>
      <p:sp>
        <p:nvSpPr>
          <p:cNvPr id="214" name="Google Shape;214;ge4063f5983_0_56"/>
          <p:cNvSpPr/>
          <p:nvPr/>
        </p:nvSpPr>
        <p:spPr>
          <a:xfrm>
            <a:off x="244272" y="3369906"/>
            <a:ext cx="3825900" cy="23868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We should give dogs the opportunity to choose what they do when they are at home. By encouraging choice, we allow our dogs the freedom to settle by themselves and ‘walk-away’ from sessions of training or play when they have had enough.</a:t>
            </a:r>
            <a:endParaRPr sz="1800" b="0" i="0" u="none" strike="noStrike" cap="none">
              <a:solidFill>
                <a:schemeClr val="lt1"/>
              </a:solidFill>
              <a:latin typeface="Trebuchet MS"/>
              <a:ea typeface="Trebuchet MS"/>
              <a:cs typeface="Trebuchet MS"/>
              <a:sym typeface="Trebuchet MS"/>
            </a:endParaRPr>
          </a:p>
        </p:txBody>
      </p:sp>
      <p:pic>
        <p:nvPicPr>
          <p:cNvPr id="215" name="Google Shape;215;ge4063f5983_0_56"/>
          <p:cNvPicPr preferRelativeResize="0"/>
          <p:nvPr/>
        </p:nvPicPr>
        <p:blipFill rotWithShape="1">
          <a:blip r:embed="rId3">
            <a:alphaModFix/>
          </a:blip>
          <a:srcRect/>
          <a:stretch/>
        </p:blipFill>
        <p:spPr>
          <a:xfrm>
            <a:off x="4826451" y="955273"/>
            <a:ext cx="2993739" cy="2053430"/>
          </a:xfrm>
          <a:prstGeom prst="rect">
            <a:avLst/>
          </a:prstGeom>
          <a:noFill/>
          <a:ln>
            <a:noFill/>
          </a:ln>
        </p:spPr>
      </p:pic>
      <p:pic>
        <p:nvPicPr>
          <p:cNvPr id="216" name="Google Shape;216;ge4063f5983_0_56"/>
          <p:cNvPicPr preferRelativeResize="0"/>
          <p:nvPr/>
        </p:nvPicPr>
        <p:blipFill rotWithShape="1">
          <a:blip r:embed="rId4">
            <a:alphaModFix/>
          </a:blip>
          <a:srcRect/>
          <a:stretch/>
        </p:blipFill>
        <p:spPr>
          <a:xfrm>
            <a:off x="6951084" y="3369906"/>
            <a:ext cx="1768766" cy="1768766"/>
          </a:xfrm>
          <a:prstGeom prst="rect">
            <a:avLst/>
          </a:prstGeom>
          <a:noFill/>
          <a:ln>
            <a:noFill/>
          </a:ln>
        </p:spPr>
      </p:pic>
      <p:pic>
        <p:nvPicPr>
          <p:cNvPr id="217" name="Google Shape;217;ge4063f5983_0_56"/>
          <p:cNvPicPr preferRelativeResize="0"/>
          <p:nvPr/>
        </p:nvPicPr>
        <p:blipFill rotWithShape="1">
          <a:blip r:embed="rId5">
            <a:alphaModFix/>
          </a:blip>
          <a:srcRect/>
          <a:stretch/>
        </p:blipFill>
        <p:spPr>
          <a:xfrm>
            <a:off x="4143872" y="4735702"/>
            <a:ext cx="2733511" cy="1827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Here are some tips based on our five domains </a:t>
            </a:r>
            <a:endParaRPr/>
          </a:p>
        </p:txBody>
      </p:sp>
      <p:sp>
        <p:nvSpPr>
          <p:cNvPr id="224" name="Google Shape;224;p34"/>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18</a:t>
            </a:fld>
            <a:endParaRPr/>
          </a:p>
        </p:txBody>
      </p:sp>
      <p:sp>
        <p:nvSpPr>
          <p:cNvPr id="225" name="Google Shape;225;p34"/>
          <p:cNvSpPr/>
          <p:nvPr/>
        </p:nvSpPr>
        <p:spPr>
          <a:xfrm>
            <a:off x="5368152" y="1294406"/>
            <a:ext cx="3208200" cy="22683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A bed should be selected based on your individual dog’s preference. For example, does your dog like to curl up or do they prefer to stretch out? Some like to do both!</a:t>
            </a:r>
            <a:endParaRPr sz="1400" b="0" i="0" u="none" strike="noStrike" cap="none">
              <a:solidFill>
                <a:srgbClr val="000000"/>
              </a:solidFill>
              <a:latin typeface="Trebuchet MS"/>
              <a:ea typeface="Trebuchet MS"/>
              <a:cs typeface="Trebuchet MS"/>
              <a:sym typeface="Trebuchet MS"/>
            </a:endParaRPr>
          </a:p>
        </p:txBody>
      </p:sp>
      <p:sp>
        <p:nvSpPr>
          <p:cNvPr id="226" name="Google Shape;226;p34"/>
          <p:cNvSpPr/>
          <p:nvPr/>
        </p:nvSpPr>
        <p:spPr>
          <a:xfrm>
            <a:off x="4787077" y="4049653"/>
            <a:ext cx="3645600" cy="2161200"/>
          </a:xfrm>
          <a:prstGeom prst="wedgeRoundRectCallout">
            <a:avLst>
              <a:gd name="adj1" fmla="val -21166"/>
              <a:gd name="adj2" fmla="val 63766"/>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As a handler it is really important to be aware of how your dog is coping with what you ask of them. If at any time they show signs of finding things stressful you must seek support and guidance.</a:t>
            </a:r>
            <a:endParaRPr sz="1800" b="0" i="0" u="none" strike="noStrike" cap="none">
              <a:solidFill>
                <a:schemeClr val="lt1"/>
              </a:solidFill>
              <a:latin typeface="Trebuchet MS"/>
              <a:ea typeface="Trebuchet MS"/>
              <a:cs typeface="Trebuchet MS"/>
              <a:sym typeface="Trebuchet MS"/>
            </a:endParaRPr>
          </a:p>
        </p:txBody>
      </p:sp>
      <p:pic>
        <p:nvPicPr>
          <p:cNvPr id="227" name="Google Shape;227;p34"/>
          <p:cNvPicPr preferRelativeResize="0"/>
          <p:nvPr/>
        </p:nvPicPr>
        <p:blipFill rotWithShape="1">
          <a:blip r:embed="rId3">
            <a:alphaModFix/>
          </a:blip>
          <a:srcRect t="11398" b="24431"/>
          <a:stretch/>
        </p:blipFill>
        <p:spPr>
          <a:xfrm>
            <a:off x="425450" y="1741080"/>
            <a:ext cx="3735035" cy="1798692"/>
          </a:xfrm>
          <a:prstGeom prst="rect">
            <a:avLst/>
          </a:prstGeom>
          <a:noFill/>
          <a:ln>
            <a:noFill/>
          </a:ln>
        </p:spPr>
      </p:pic>
      <p:pic>
        <p:nvPicPr>
          <p:cNvPr id="228" name="Google Shape;228;p34"/>
          <p:cNvPicPr preferRelativeResize="0"/>
          <p:nvPr/>
        </p:nvPicPr>
        <p:blipFill rotWithShape="1">
          <a:blip r:embed="rId4">
            <a:alphaModFix/>
          </a:blip>
          <a:srcRect/>
          <a:stretch/>
        </p:blipFill>
        <p:spPr>
          <a:xfrm>
            <a:off x="711323" y="3808352"/>
            <a:ext cx="3244969" cy="2161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0"/>
              </a:spcBef>
              <a:spcAft>
                <a:spcPts val="0"/>
              </a:spcAft>
              <a:buClr>
                <a:schemeClr val="lt1"/>
              </a:buClr>
              <a:buSzPts val="3200"/>
              <a:buNone/>
            </a:pPr>
            <a:r>
              <a:rPr lang="en-GB"/>
              <a:t>Guide Dogs 90</a:t>
            </a:r>
            <a:r>
              <a:rPr lang="en-GB" baseline="30000"/>
              <a:t>th</a:t>
            </a:r>
            <a:endParaRPr/>
          </a:p>
          <a:p>
            <a:pPr marL="457200" lvl="0" indent="-228600" algn="l" rtl="0">
              <a:lnSpc>
                <a:spcPct val="90000"/>
              </a:lnSpc>
              <a:spcBef>
                <a:spcPts val="0"/>
              </a:spcBef>
              <a:spcAft>
                <a:spcPts val="0"/>
              </a:spcAft>
              <a:buClr>
                <a:schemeClr val="lt1"/>
              </a:buClr>
              <a:buSzPts val="3200"/>
              <a:buNone/>
            </a:pPr>
            <a:r>
              <a:rPr lang="en-GB"/>
              <a:t>Anniversary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e4063f5983_0_69"/>
          <p:cNvSpPr/>
          <p:nvPr/>
        </p:nvSpPr>
        <p:spPr>
          <a:xfrm>
            <a:off x="3184701" y="1806119"/>
            <a:ext cx="2735879" cy="4266443"/>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e4063f5983_0_69"/>
          <p:cNvSpPr/>
          <p:nvPr/>
        </p:nvSpPr>
        <p:spPr>
          <a:xfrm>
            <a:off x="252122" y="1806575"/>
            <a:ext cx="2735879" cy="426644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e4063f5983_0_69"/>
          <p:cNvSpPr txBox="1">
            <a:spLocks noGrp="1"/>
          </p:cNvSpPr>
          <p:nvPr>
            <p:ph type="body" idx="1"/>
          </p:nvPr>
        </p:nvSpPr>
        <p:spPr>
          <a:xfrm>
            <a:off x="249191" y="295199"/>
            <a:ext cx="8470659" cy="135262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Updates from the South East region on our Operations, Volunteering and Fundraising Activities </a:t>
            </a:r>
            <a:endParaRPr/>
          </a:p>
        </p:txBody>
      </p:sp>
      <p:sp>
        <p:nvSpPr>
          <p:cNvPr id="88" name="Google Shape;88;ge4063f5983_0_69"/>
          <p:cNvSpPr txBox="1">
            <a:spLocks noGrp="1"/>
          </p:cNvSpPr>
          <p:nvPr>
            <p:ph type="body" idx="2"/>
          </p:nvPr>
        </p:nvSpPr>
        <p:spPr>
          <a:xfrm>
            <a:off x="232321" y="1811347"/>
            <a:ext cx="2777527" cy="399864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sz="2000"/>
              <a:t>Operations</a:t>
            </a:r>
            <a:endParaRPr sz="2000"/>
          </a:p>
          <a:p>
            <a:pPr marL="457200" lvl="0" indent="-355600" algn="l" rtl="0">
              <a:lnSpc>
                <a:spcPct val="115000"/>
              </a:lnSpc>
              <a:spcBef>
                <a:spcPts val="0"/>
              </a:spcBef>
              <a:spcAft>
                <a:spcPts val="0"/>
              </a:spcAft>
              <a:buSzPts val="2000"/>
              <a:buChar char="●"/>
            </a:pPr>
            <a:r>
              <a:rPr lang="en-GB" sz="2000" b="0"/>
              <a:t>Children and Young People</a:t>
            </a:r>
            <a:endParaRPr/>
          </a:p>
          <a:p>
            <a:pPr marL="457200" lvl="0" indent="-355600" algn="l" rtl="0">
              <a:lnSpc>
                <a:spcPct val="114999"/>
              </a:lnSpc>
              <a:spcBef>
                <a:spcPts val="0"/>
              </a:spcBef>
              <a:spcAft>
                <a:spcPts val="0"/>
              </a:spcAft>
              <a:buSzPts val="2000"/>
              <a:buChar char="●"/>
            </a:pPr>
            <a:r>
              <a:rPr lang="en-GB" sz="2000" b="0"/>
              <a:t>Services for Adults </a:t>
            </a:r>
            <a:endParaRPr/>
          </a:p>
          <a:p>
            <a:pPr marL="457200" lvl="0" indent="-355600" algn="l" rtl="0">
              <a:lnSpc>
                <a:spcPct val="114999"/>
              </a:lnSpc>
              <a:spcBef>
                <a:spcPts val="0"/>
              </a:spcBef>
              <a:spcAft>
                <a:spcPts val="0"/>
              </a:spcAft>
              <a:buSzPts val="2000"/>
              <a:buChar char="●"/>
            </a:pPr>
            <a:r>
              <a:rPr lang="en-GB" sz="2000" b="0"/>
              <a:t>My Sighted Guide </a:t>
            </a:r>
            <a:endParaRPr/>
          </a:p>
          <a:p>
            <a:pPr marL="457200" lvl="0" indent="-355600" algn="l" rtl="0">
              <a:lnSpc>
                <a:spcPct val="114999"/>
              </a:lnSpc>
              <a:spcBef>
                <a:spcPts val="0"/>
              </a:spcBef>
              <a:spcAft>
                <a:spcPts val="0"/>
              </a:spcAft>
              <a:buSzPts val="2000"/>
              <a:buChar char="●"/>
            </a:pPr>
            <a:r>
              <a:rPr lang="en-GB" sz="2000" b="0"/>
              <a:t>Puppy Development</a:t>
            </a:r>
            <a:endParaRPr/>
          </a:p>
          <a:p>
            <a:pPr marL="457200" lvl="0" indent="-355600" algn="l" rtl="0">
              <a:lnSpc>
                <a:spcPct val="115000"/>
              </a:lnSpc>
              <a:spcBef>
                <a:spcPts val="0"/>
              </a:spcBef>
              <a:spcAft>
                <a:spcPts val="0"/>
              </a:spcAft>
              <a:buSzPts val="2000"/>
              <a:buChar char="●"/>
            </a:pPr>
            <a:r>
              <a:rPr lang="en-GB" sz="2000" b="0"/>
              <a:t>Guidance for Dog Handlers </a:t>
            </a:r>
            <a:endParaRPr sz="2000" b="0"/>
          </a:p>
          <a:p>
            <a:pPr marL="0" lvl="0" indent="0" algn="l" rtl="0">
              <a:lnSpc>
                <a:spcPct val="115000"/>
              </a:lnSpc>
              <a:spcBef>
                <a:spcPts val="0"/>
              </a:spcBef>
              <a:spcAft>
                <a:spcPts val="0"/>
              </a:spcAft>
              <a:buSzPts val="1800"/>
              <a:buNone/>
            </a:pPr>
            <a:endParaRPr sz="2000" b="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89" name="Google Shape;89;ge4063f5983_0_69"/>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2</a:t>
            </a:fld>
            <a:endParaRPr/>
          </a:p>
        </p:txBody>
      </p:sp>
      <p:sp>
        <p:nvSpPr>
          <p:cNvPr id="90" name="Google Shape;90;ge4063f5983_0_69"/>
          <p:cNvSpPr txBox="1">
            <a:spLocks noGrp="1"/>
          </p:cNvSpPr>
          <p:nvPr>
            <p:ph type="body" idx="4294967295"/>
          </p:nvPr>
        </p:nvSpPr>
        <p:spPr>
          <a:xfrm>
            <a:off x="3223418" y="1808667"/>
            <a:ext cx="2697163" cy="402384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sz="2000"/>
              <a:t>Volunteering</a:t>
            </a:r>
            <a:endParaRPr sz="2000"/>
          </a:p>
          <a:p>
            <a:pPr marL="457200" lvl="0" indent="-355600" algn="l" rtl="0">
              <a:lnSpc>
                <a:spcPct val="115000"/>
              </a:lnSpc>
              <a:spcBef>
                <a:spcPts val="0"/>
              </a:spcBef>
              <a:spcAft>
                <a:spcPts val="0"/>
              </a:spcAft>
              <a:buSzPts val="2000"/>
              <a:buFont typeface="Arial"/>
              <a:buChar char="●"/>
            </a:pPr>
            <a:r>
              <a:rPr lang="en-GB" sz="2000" b="0"/>
              <a:t>Community Hub pilot</a:t>
            </a:r>
            <a:endParaRPr/>
          </a:p>
          <a:p>
            <a:pPr marL="457200" lvl="0" indent="-355600" algn="l" rtl="0">
              <a:lnSpc>
                <a:spcPct val="115000"/>
              </a:lnSpc>
              <a:spcBef>
                <a:spcPts val="0"/>
              </a:spcBef>
              <a:spcAft>
                <a:spcPts val="0"/>
              </a:spcAft>
              <a:buSzPts val="2000"/>
              <a:buChar char="●"/>
            </a:pPr>
            <a:r>
              <a:rPr lang="en-GB" sz="2000" b="0"/>
              <a:t>Volunteer Expenses</a:t>
            </a:r>
            <a:endParaRPr/>
          </a:p>
          <a:p>
            <a:pPr marL="457200" lvl="0" indent="-355600" algn="l" rtl="0">
              <a:lnSpc>
                <a:spcPct val="115000"/>
              </a:lnSpc>
              <a:spcBef>
                <a:spcPts val="0"/>
              </a:spcBef>
              <a:spcAft>
                <a:spcPts val="0"/>
              </a:spcAft>
              <a:buSzPts val="2000"/>
              <a:buChar char="●"/>
            </a:pPr>
            <a:r>
              <a:rPr lang="en-GB" sz="2000" b="0"/>
              <a:t>Investors in Volunteers </a:t>
            </a:r>
            <a:endParaRPr/>
          </a:p>
          <a:p>
            <a:pPr marL="457200" lvl="0" indent="-355600" algn="l" rtl="0">
              <a:lnSpc>
                <a:spcPct val="115000"/>
              </a:lnSpc>
              <a:spcBef>
                <a:spcPts val="0"/>
              </a:spcBef>
              <a:spcAft>
                <a:spcPts val="0"/>
              </a:spcAft>
              <a:buSzPts val="2000"/>
              <a:buChar char="●"/>
            </a:pPr>
            <a:r>
              <a:rPr lang="en-GB" sz="2000" b="0"/>
              <a:t>Welcome event</a:t>
            </a:r>
            <a:endParaRPr sz="2000" b="0"/>
          </a:p>
          <a:p>
            <a:pPr marL="457200" lvl="0" indent="-355600" algn="l" rtl="0">
              <a:lnSpc>
                <a:spcPct val="114999"/>
              </a:lnSpc>
              <a:spcBef>
                <a:spcPts val="0"/>
              </a:spcBef>
              <a:spcAft>
                <a:spcPts val="0"/>
              </a:spcAft>
              <a:buSzPts val="2000"/>
              <a:buChar char="●"/>
            </a:pPr>
            <a:r>
              <a:rPr lang="en-GB" sz="2000" b="0"/>
              <a:t>Volunteer Voices</a:t>
            </a:r>
            <a:endParaRPr/>
          </a:p>
          <a:p>
            <a:pPr marL="0" lvl="0" indent="0" algn="l" rtl="0">
              <a:lnSpc>
                <a:spcPct val="115000"/>
              </a:lnSpc>
              <a:spcBef>
                <a:spcPts val="0"/>
              </a:spcBef>
              <a:spcAft>
                <a:spcPts val="0"/>
              </a:spcAft>
              <a:buSzPts val="1800"/>
              <a:buNone/>
            </a:pPr>
            <a:endParaRPr sz="2000" b="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91" name="Google Shape;91;ge4063f5983_0_69"/>
          <p:cNvSpPr/>
          <p:nvPr/>
        </p:nvSpPr>
        <p:spPr>
          <a:xfrm>
            <a:off x="6117281" y="1806119"/>
            <a:ext cx="2700629" cy="4266443"/>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e4063f5983_0_69"/>
          <p:cNvSpPr txBox="1"/>
          <p:nvPr/>
        </p:nvSpPr>
        <p:spPr>
          <a:xfrm>
            <a:off x="6237800" y="1804990"/>
            <a:ext cx="2654078" cy="3994488"/>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GB" sz="2000" b="1" i="0" u="none" strike="noStrike" cap="none">
                <a:solidFill>
                  <a:schemeClr val="dk1"/>
                </a:solidFill>
                <a:latin typeface="Trebuchet MS"/>
                <a:ea typeface="Trebuchet MS"/>
                <a:cs typeface="Trebuchet MS"/>
                <a:sym typeface="Trebuchet MS"/>
              </a:rPr>
              <a:t>Fundraising</a:t>
            </a:r>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Trebuchet MS"/>
                <a:ea typeface="Trebuchet MS"/>
                <a:cs typeface="Trebuchet MS"/>
                <a:sym typeface="Trebuchet MS"/>
              </a:rPr>
              <a:t>Returning to Communities</a:t>
            </a:r>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Trebuchet MS"/>
                <a:ea typeface="Trebuchet MS"/>
                <a:cs typeface="Trebuchet MS"/>
                <a:sym typeface="Trebuchet MS"/>
              </a:rPr>
              <a:t>Looking Ahead</a:t>
            </a:r>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Trebuchet MS"/>
                <a:ea typeface="Trebuchet MS"/>
                <a:cs typeface="Trebuchet MS"/>
                <a:sym typeface="Trebuchet MS"/>
              </a:rPr>
              <a:t>Guide Dogs’ 90</a:t>
            </a:r>
            <a:r>
              <a:rPr lang="en-GB" sz="2000" b="0" i="0" u="none" strike="noStrike" cap="none" baseline="30000">
                <a:solidFill>
                  <a:schemeClr val="dk1"/>
                </a:solidFill>
                <a:latin typeface="Trebuchet MS"/>
                <a:ea typeface="Trebuchet MS"/>
                <a:cs typeface="Trebuchet MS"/>
                <a:sym typeface="Trebuchet MS"/>
              </a:rPr>
              <a:t>th</a:t>
            </a:r>
            <a:r>
              <a:rPr lang="en-GB" sz="2000" b="0" i="0" u="none" strike="noStrike" cap="none">
                <a:solidFill>
                  <a:schemeClr val="dk1"/>
                </a:solidFill>
                <a:latin typeface="Trebuchet MS"/>
                <a:ea typeface="Trebuchet MS"/>
                <a:cs typeface="Trebuchet MS"/>
                <a:sym typeface="Trebuchet MS"/>
              </a:rPr>
              <a:t> Anniversary</a:t>
            </a:r>
            <a:endParaRPr/>
          </a:p>
          <a:p>
            <a:pPr marL="0" marR="0" lvl="0" indent="0" algn="l" rtl="0">
              <a:lnSpc>
                <a:spcPct val="115000"/>
              </a:lnSpc>
              <a:spcBef>
                <a:spcPts val="0"/>
              </a:spcBef>
              <a:spcAft>
                <a:spcPts val="0"/>
              </a:spcAft>
              <a:buClr>
                <a:schemeClr val="dk1"/>
              </a:buClr>
              <a:buSzPts val="1800"/>
              <a:buFont typeface="Arial"/>
              <a:buNone/>
            </a:pPr>
            <a:endParaRPr sz="2000" b="0" i="0" u="none" strike="noStrike" cap="none">
              <a:solidFill>
                <a:schemeClr val="dk1"/>
              </a:solidFill>
              <a:latin typeface="Trebuchet MS"/>
              <a:ea typeface="Trebuchet MS"/>
              <a:cs typeface="Trebuchet MS"/>
              <a:sym typeface="Trebuchet MS"/>
            </a:endParaRPr>
          </a:p>
          <a:p>
            <a:pPr marL="457200" marR="0" lvl="0" indent="0" algn="l" rtl="0">
              <a:lnSpc>
                <a:spcPct val="115000"/>
              </a:lnSpc>
              <a:spcBef>
                <a:spcPts val="0"/>
              </a:spcBef>
              <a:spcAft>
                <a:spcPts val="0"/>
              </a:spcAft>
              <a:buClr>
                <a:schemeClr val="dk1"/>
              </a:buClr>
              <a:buSzPts val="1800"/>
              <a:buFont typeface="Arial"/>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chemeClr val="dk1"/>
              </a:buClr>
              <a:buSzPts val="1800"/>
              <a:buFont typeface="Arial"/>
              <a:buNone/>
            </a:pPr>
            <a:endParaRPr sz="22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4063f5983_0_14"/>
          <p:cNvSpPr/>
          <p:nvPr/>
        </p:nvSpPr>
        <p:spPr>
          <a:xfrm>
            <a:off x="425450" y="1806575"/>
            <a:ext cx="5088600" cy="4089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e4063f5983_0_14"/>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Guide Dogs’ 90th Anniversary </a:t>
            </a:r>
            <a:endParaRPr/>
          </a:p>
        </p:txBody>
      </p:sp>
      <p:sp>
        <p:nvSpPr>
          <p:cNvPr id="241" name="Google Shape;241;ge4063f5983_0_14"/>
          <p:cNvSpPr txBox="1">
            <a:spLocks noGrp="1"/>
          </p:cNvSpPr>
          <p:nvPr>
            <p:ph type="body" idx="2"/>
          </p:nvPr>
        </p:nvSpPr>
        <p:spPr>
          <a:xfrm>
            <a:off x="526200" y="1231199"/>
            <a:ext cx="4829700" cy="4663601"/>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800"/>
              <a:buNone/>
            </a:pPr>
            <a:endParaRPr b="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r>
              <a:rPr lang="en-GB" sz="2000"/>
              <a:t>Warming up activities:</a:t>
            </a:r>
            <a:endParaRPr/>
          </a:p>
          <a:p>
            <a:pPr marL="0" lvl="0" indent="0" algn="l" rtl="0">
              <a:lnSpc>
                <a:spcPct val="115000"/>
              </a:lnSpc>
              <a:spcBef>
                <a:spcPts val="0"/>
              </a:spcBef>
              <a:spcAft>
                <a:spcPts val="0"/>
              </a:spcAft>
              <a:buSzPts val="1800"/>
              <a:buNone/>
            </a:pPr>
            <a:endParaRPr sz="2000" b="0"/>
          </a:p>
          <a:p>
            <a:pPr marL="457200" lvl="0" indent="-355600" algn="l" rtl="0">
              <a:lnSpc>
                <a:spcPct val="115000"/>
              </a:lnSpc>
              <a:spcBef>
                <a:spcPts val="0"/>
              </a:spcBef>
              <a:spcAft>
                <a:spcPts val="0"/>
              </a:spcAft>
              <a:buSzPts val="2000"/>
              <a:buChar char="●"/>
            </a:pPr>
            <a:r>
              <a:rPr lang="en-GB" sz="2000" b="0"/>
              <a:t>‘Flash’ animated film</a:t>
            </a:r>
            <a:endParaRPr/>
          </a:p>
          <a:p>
            <a:pPr marL="457200" lvl="0" indent="-355600" algn="l" rtl="0">
              <a:lnSpc>
                <a:spcPct val="114999"/>
              </a:lnSpc>
              <a:spcBef>
                <a:spcPts val="0"/>
              </a:spcBef>
              <a:spcAft>
                <a:spcPts val="0"/>
              </a:spcAft>
              <a:buSzPts val="2000"/>
              <a:buChar char="●"/>
            </a:pPr>
            <a:r>
              <a:rPr lang="en-GB" sz="2000" b="0"/>
              <a:t>Press coverage: history of Guide Dogs</a:t>
            </a:r>
            <a:endParaRPr/>
          </a:p>
          <a:p>
            <a:pPr marL="101600" lvl="0" indent="0" algn="l" rtl="0">
              <a:lnSpc>
                <a:spcPct val="115000"/>
              </a:lnSpc>
              <a:spcBef>
                <a:spcPts val="0"/>
              </a:spcBef>
              <a:spcAft>
                <a:spcPts val="0"/>
              </a:spcAft>
              <a:buSzPts val="2000"/>
              <a:buNone/>
            </a:pPr>
            <a:endParaRPr sz="2000" b="0"/>
          </a:p>
          <a:p>
            <a:pPr marL="0" lvl="0" indent="0" algn="l" rtl="0">
              <a:lnSpc>
                <a:spcPct val="115000"/>
              </a:lnSpc>
              <a:spcBef>
                <a:spcPts val="0"/>
              </a:spcBef>
              <a:spcAft>
                <a:spcPts val="0"/>
              </a:spcAft>
              <a:buSzPts val="1800"/>
              <a:buNone/>
            </a:pPr>
            <a:r>
              <a:rPr lang="en-GB" sz="2000"/>
              <a:t>How you can get involved:</a:t>
            </a:r>
            <a:endParaRPr sz="2000"/>
          </a:p>
          <a:p>
            <a:pPr marL="0" lvl="0" indent="0" algn="l" rtl="0">
              <a:lnSpc>
                <a:spcPct val="115000"/>
              </a:lnSpc>
              <a:spcBef>
                <a:spcPts val="0"/>
              </a:spcBef>
              <a:spcAft>
                <a:spcPts val="0"/>
              </a:spcAft>
              <a:buSzPts val="1800"/>
              <a:buNone/>
            </a:pPr>
            <a:endParaRPr sz="2000" b="0"/>
          </a:p>
          <a:p>
            <a:pPr marL="457200" lvl="0" indent="-355600" algn="l" rtl="0">
              <a:lnSpc>
                <a:spcPct val="115000"/>
              </a:lnSpc>
              <a:spcBef>
                <a:spcPts val="0"/>
              </a:spcBef>
              <a:spcAft>
                <a:spcPts val="0"/>
              </a:spcAft>
              <a:buSzPts val="2000"/>
              <a:buChar char="●"/>
            </a:pPr>
            <a:r>
              <a:rPr lang="en-GB" sz="2000" b="0"/>
              <a:t>Guide Dogs Appeal</a:t>
            </a:r>
            <a:endParaRPr sz="2000" b="0"/>
          </a:p>
          <a:p>
            <a:pPr marL="457200" lvl="0" indent="-355600" algn="l" rtl="0">
              <a:lnSpc>
                <a:spcPct val="115000"/>
              </a:lnSpc>
              <a:spcBef>
                <a:spcPts val="0"/>
              </a:spcBef>
              <a:spcAft>
                <a:spcPts val="0"/>
              </a:spcAft>
              <a:buSzPts val="2000"/>
              <a:buChar char="●"/>
            </a:pPr>
            <a:r>
              <a:rPr lang="en-GB" sz="2000" b="0"/>
              <a:t>Coming soon: 90</a:t>
            </a:r>
            <a:r>
              <a:rPr lang="en-GB" sz="2000" b="0" baseline="30000"/>
              <a:t>th</a:t>
            </a:r>
            <a:r>
              <a:rPr lang="en-GB" sz="2000" b="0"/>
              <a:t> anniversary toolkit</a:t>
            </a:r>
            <a:endParaRPr/>
          </a:p>
          <a:p>
            <a:pPr marL="457200" lvl="0" indent="-355600" algn="l" rtl="0">
              <a:lnSpc>
                <a:spcPct val="114999"/>
              </a:lnSpc>
              <a:spcBef>
                <a:spcPts val="0"/>
              </a:spcBef>
              <a:spcAft>
                <a:spcPts val="0"/>
              </a:spcAft>
              <a:buSzPts val="2000"/>
              <a:buChar char="●"/>
            </a:pPr>
            <a:r>
              <a:rPr lang="en-GB" sz="2000" b="0"/>
              <a:t>Media Champion</a:t>
            </a:r>
            <a:endParaRPr/>
          </a:p>
          <a:p>
            <a:pPr marL="101600" lvl="0" indent="0" algn="l" rtl="0">
              <a:lnSpc>
                <a:spcPct val="115000"/>
              </a:lnSpc>
              <a:spcBef>
                <a:spcPts val="0"/>
              </a:spcBef>
              <a:spcAft>
                <a:spcPts val="0"/>
              </a:spcAft>
              <a:buSzPts val="2000"/>
              <a:buNone/>
            </a:pPr>
            <a:endParaRPr sz="2000" b="0"/>
          </a:p>
          <a:p>
            <a:pPr marL="101600" lvl="0" indent="0" algn="l" rtl="0">
              <a:lnSpc>
                <a:spcPct val="115000"/>
              </a:lnSpc>
              <a:spcBef>
                <a:spcPts val="0"/>
              </a:spcBef>
              <a:spcAft>
                <a:spcPts val="0"/>
              </a:spcAft>
              <a:buSzPts val="2000"/>
              <a:buNone/>
            </a:pPr>
            <a:endParaRPr sz="2000" b="0"/>
          </a:p>
          <a:p>
            <a:pPr marL="101600" lvl="0" indent="0" algn="l" rtl="0">
              <a:lnSpc>
                <a:spcPct val="114999"/>
              </a:lnSpc>
              <a:spcBef>
                <a:spcPts val="0"/>
              </a:spcBef>
              <a:spcAft>
                <a:spcPts val="0"/>
              </a:spcAft>
              <a:buSzPts val="2000"/>
              <a:buNone/>
            </a:pPr>
            <a:endParaRPr sz="2000" b="0"/>
          </a:p>
        </p:txBody>
      </p:sp>
      <p:sp>
        <p:nvSpPr>
          <p:cNvPr id="242" name="Google Shape;242;ge4063f5983_0_14"/>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20</a:t>
            </a:fld>
            <a:endParaRPr/>
          </a:p>
        </p:txBody>
      </p:sp>
      <p:pic>
        <p:nvPicPr>
          <p:cNvPr id="243" name="Google Shape;243;ge4063f5983_0_14"/>
          <p:cNvPicPr preferRelativeResize="0"/>
          <p:nvPr/>
        </p:nvPicPr>
        <p:blipFill rotWithShape="1">
          <a:blip r:embed="rId3">
            <a:alphaModFix/>
          </a:blip>
          <a:srcRect/>
          <a:stretch/>
        </p:blipFill>
        <p:spPr>
          <a:xfrm>
            <a:off x="5770950" y="2575348"/>
            <a:ext cx="2842753" cy="3319454"/>
          </a:xfrm>
          <a:prstGeom prst="rect">
            <a:avLst/>
          </a:prstGeom>
          <a:noFill/>
          <a:ln>
            <a:noFill/>
          </a:ln>
        </p:spPr>
      </p:pic>
      <p:pic>
        <p:nvPicPr>
          <p:cNvPr id="244" name="Google Shape;244;ge4063f5983_0_14"/>
          <p:cNvPicPr preferRelativeResize="0"/>
          <p:nvPr/>
        </p:nvPicPr>
        <p:blipFill rotWithShape="1">
          <a:blip r:embed="rId4">
            <a:alphaModFix/>
          </a:blip>
          <a:srcRect/>
          <a:stretch/>
        </p:blipFill>
        <p:spPr>
          <a:xfrm>
            <a:off x="7352732" y="290158"/>
            <a:ext cx="1515640" cy="19485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p:nvPr/>
        </p:nvSpPr>
        <p:spPr>
          <a:xfrm>
            <a:off x="425450" y="1806575"/>
            <a:ext cx="4005188" cy="4089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6"/>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Media Champion  </a:t>
            </a:r>
            <a:endParaRPr/>
          </a:p>
        </p:txBody>
      </p:sp>
      <p:sp>
        <p:nvSpPr>
          <p:cNvPr id="252" name="Google Shape;252;p36"/>
          <p:cNvSpPr txBox="1">
            <a:spLocks noGrp="1"/>
          </p:cNvSpPr>
          <p:nvPr>
            <p:ph type="body" idx="2"/>
          </p:nvPr>
        </p:nvSpPr>
        <p:spPr>
          <a:xfrm>
            <a:off x="526200" y="1330000"/>
            <a:ext cx="3854629" cy="45648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800"/>
              <a:buNone/>
            </a:pPr>
            <a:endParaRPr b="0"/>
          </a:p>
          <a:p>
            <a:pPr marL="457200" lvl="0" indent="0" algn="l" rtl="0">
              <a:lnSpc>
                <a:spcPct val="115000"/>
              </a:lnSpc>
              <a:spcBef>
                <a:spcPts val="0"/>
              </a:spcBef>
              <a:spcAft>
                <a:spcPts val="0"/>
              </a:spcAft>
              <a:buSzPts val="1800"/>
              <a:buNone/>
            </a:pPr>
            <a:endParaRPr sz="2000" b="0"/>
          </a:p>
          <a:p>
            <a:pPr marL="0" lvl="0" indent="0" algn="l" rtl="0">
              <a:lnSpc>
                <a:spcPct val="114999"/>
              </a:lnSpc>
              <a:spcBef>
                <a:spcPts val="0"/>
              </a:spcBef>
              <a:spcAft>
                <a:spcPts val="0"/>
              </a:spcAft>
              <a:buSzPts val="1800"/>
              <a:buNone/>
            </a:pPr>
            <a:r>
              <a:rPr lang="en-GB" sz="2000"/>
              <a:t>New Media Champions role </a:t>
            </a:r>
            <a:endParaRPr/>
          </a:p>
          <a:p>
            <a:pPr marL="0" lvl="0" indent="0" algn="l" rtl="0">
              <a:lnSpc>
                <a:spcPct val="114999"/>
              </a:lnSpc>
              <a:spcBef>
                <a:spcPts val="0"/>
              </a:spcBef>
              <a:spcAft>
                <a:spcPts val="0"/>
              </a:spcAft>
              <a:buSzPts val="1800"/>
              <a:buNone/>
            </a:pPr>
            <a:endParaRPr sz="2000"/>
          </a:p>
          <a:p>
            <a:pPr marL="342900" lvl="0" indent="-342900" algn="l" rtl="0">
              <a:lnSpc>
                <a:spcPct val="114999"/>
              </a:lnSpc>
              <a:spcBef>
                <a:spcPts val="0"/>
              </a:spcBef>
              <a:spcAft>
                <a:spcPts val="0"/>
              </a:spcAft>
              <a:buSzPts val="1800"/>
              <a:buChar char="•"/>
            </a:pPr>
            <a:r>
              <a:rPr lang="en-GB" sz="2000" b="0"/>
              <a:t>New role to support Regional Marketing and Communications Managers</a:t>
            </a:r>
            <a:endParaRPr sz="2000"/>
          </a:p>
          <a:p>
            <a:pPr marL="342900" lvl="0" indent="-342900" algn="l" rtl="0">
              <a:lnSpc>
                <a:spcPct val="114999"/>
              </a:lnSpc>
              <a:spcBef>
                <a:spcPts val="0"/>
              </a:spcBef>
              <a:spcAft>
                <a:spcPts val="0"/>
              </a:spcAft>
              <a:buSzPts val="1800"/>
              <a:buChar char="•"/>
            </a:pPr>
            <a:r>
              <a:rPr lang="en-GB" sz="2000" b="0"/>
              <a:t>Recruiting 1 — 2 per region initially</a:t>
            </a:r>
            <a:endParaRPr/>
          </a:p>
          <a:p>
            <a:pPr marL="342900" lvl="0" indent="-342900" algn="l" rtl="0">
              <a:lnSpc>
                <a:spcPct val="114999"/>
              </a:lnSpc>
              <a:spcBef>
                <a:spcPts val="0"/>
              </a:spcBef>
              <a:spcAft>
                <a:spcPts val="0"/>
              </a:spcAft>
              <a:buSzPts val="1800"/>
              <a:buChar char="•"/>
            </a:pPr>
            <a:r>
              <a:rPr lang="en-GB" sz="2000" b="0"/>
              <a:t>Support with 90</a:t>
            </a:r>
            <a:r>
              <a:rPr lang="en-GB" sz="2000" b="0" baseline="30000"/>
              <a:t>th</a:t>
            </a:r>
            <a:r>
              <a:rPr lang="en-GB" sz="2000" b="0"/>
              <a:t> Birthday Guide Dogs Appeal in October</a:t>
            </a:r>
            <a:endParaRPr/>
          </a:p>
          <a:p>
            <a:pPr marL="0" lvl="0" indent="0" algn="l" rtl="0">
              <a:lnSpc>
                <a:spcPct val="115000"/>
              </a:lnSpc>
              <a:spcBef>
                <a:spcPts val="0"/>
              </a:spcBef>
              <a:spcAft>
                <a:spcPts val="0"/>
              </a:spcAft>
              <a:buSzPts val="1800"/>
              <a:buNone/>
            </a:pPr>
            <a:endParaRPr sz="2000" b="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253" name="Google Shape;253;p36"/>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21</a:t>
            </a:fld>
            <a:endParaRPr/>
          </a:p>
        </p:txBody>
      </p:sp>
      <p:pic>
        <p:nvPicPr>
          <p:cNvPr id="254" name="Google Shape;254;p36"/>
          <p:cNvPicPr preferRelativeResize="0"/>
          <p:nvPr/>
        </p:nvPicPr>
        <p:blipFill rotWithShape="1">
          <a:blip r:embed="rId3">
            <a:alphaModFix/>
          </a:blip>
          <a:srcRect/>
          <a:stretch/>
        </p:blipFill>
        <p:spPr>
          <a:xfrm>
            <a:off x="4608836" y="1808216"/>
            <a:ext cx="4108299" cy="40974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d698752477_1_188"/>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solidFill>
                  <a:schemeClr val="accent1"/>
                </a:solidFill>
              </a:rPr>
              <a:t>Thank you for joining us today!</a:t>
            </a:r>
            <a:endParaRPr>
              <a:solidFill>
                <a:schemeClr val="accent1"/>
              </a:solidFill>
            </a:endParaRPr>
          </a:p>
        </p:txBody>
      </p:sp>
      <p:sp>
        <p:nvSpPr>
          <p:cNvPr id="261" name="Google Shape;261;gd698752477_1_188"/>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800"/>
              </a:spcBef>
              <a:spcAft>
                <a:spcPts val="0"/>
              </a:spcAft>
              <a:buClr>
                <a:schemeClr val="dk2"/>
              </a:buClr>
              <a:buSzPts val="1800"/>
              <a:buFont typeface="Arial"/>
              <a:buNone/>
            </a:pPr>
            <a:r>
              <a:rPr lang="en-GB" sz="2200"/>
              <a:t>Details of your next regional round-up event will be published on the Volunteer Information Point and in The Guide e-newsletter.</a:t>
            </a:r>
            <a:endParaRPr sz="2200"/>
          </a:p>
          <a:p>
            <a:pPr marL="0" lvl="0" indent="0" algn="l" rtl="0">
              <a:lnSpc>
                <a:spcPct val="100000"/>
              </a:lnSpc>
              <a:spcBef>
                <a:spcPts val="1800"/>
              </a:spcBef>
              <a:spcAft>
                <a:spcPts val="0"/>
              </a:spcAft>
              <a:buSzPts val="1800"/>
              <a:buNone/>
            </a:pPr>
            <a:endParaRPr/>
          </a:p>
          <a:p>
            <a:pPr marL="0" lvl="0" indent="0" algn="l" rtl="0">
              <a:lnSpc>
                <a:spcPct val="100000"/>
              </a:lnSpc>
              <a:spcBef>
                <a:spcPts val="1800"/>
              </a:spcBef>
              <a:spcAft>
                <a:spcPts val="0"/>
              </a:spcAft>
              <a:buSzPts val="1800"/>
              <a:buNone/>
            </a:pPr>
            <a:endParaRPr/>
          </a:p>
          <a:p>
            <a:pPr marL="0" lvl="0" indent="0" algn="l" rtl="0">
              <a:lnSpc>
                <a:spcPct val="100000"/>
              </a:lnSpc>
              <a:spcBef>
                <a:spcPts val="1800"/>
              </a:spcBef>
              <a:spcAft>
                <a:spcPts val="0"/>
              </a:spcAft>
              <a:buClr>
                <a:srgbClr val="FFFFFF"/>
              </a:buClr>
              <a:buSzPts val="1800"/>
              <a:buFont typeface="Arial"/>
              <a:buNone/>
            </a:pPr>
            <a:r>
              <a:rPr lang="en-GB"/>
              <a:t>Document Ends.</a:t>
            </a:r>
            <a:endParaRPr/>
          </a:p>
        </p:txBody>
      </p:sp>
      <p:sp>
        <p:nvSpPr>
          <p:cNvPr id="262" name="Google Shape;262;gd698752477_1_188"/>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GB"/>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0"/>
              </a:spcBef>
              <a:spcAft>
                <a:spcPts val="0"/>
              </a:spcAft>
              <a:buClr>
                <a:schemeClr val="lt1"/>
              </a:buClr>
              <a:buSzPts val="3200"/>
              <a:buNone/>
            </a:pPr>
            <a:r>
              <a:rPr lang="en-GB"/>
              <a:t>Volunteering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a:off x="3381375" y="1968500"/>
            <a:ext cx="5088600" cy="408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Volunteering Updates </a:t>
            </a:r>
            <a:endParaRPr/>
          </a:p>
        </p:txBody>
      </p:sp>
      <p:sp>
        <p:nvSpPr>
          <p:cNvPr id="105" name="Google Shape;105;p3"/>
          <p:cNvSpPr txBox="1">
            <a:spLocks noGrp="1"/>
          </p:cNvSpPr>
          <p:nvPr>
            <p:ph type="body" idx="2"/>
          </p:nvPr>
        </p:nvSpPr>
        <p:spPr>
          <a:xfrm>
            <a:off x="3510825" y="1406198"/>
            <a:ext cx="4829700" cy="4663601"/>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800"/>
              <a:buNone/>
            </a:pPr>
            <a:endParaRPr b="0"/>
          </a:p>
          <a:p>
            <a:pPr marL="457200" lvl="0" indent="0" algn="l" rtl="0">
              <a:lnSpc>
                <a:spcPct val="115000"/>
              </a:lnSpc>
              <a:spcBef>
                <a:spcPts val="0"/>
              </a:spcBef>
              <a:spcAft>
                <a:spcPts val="0"/>
              </a:spcAft>
              <a:buSzPts val="1800"/>
              <a:buNone/>
            </a:pPr>
            <a:endParaRPr sz="2000" b="0"/>
          </a:p>
          <a:p>
            <a:pPr marL="502919" lvl="0" indent="-347344" algn="l" rtl="0">
              <a:lnSpc>
                <a:spcPct val="114999"/>
              </a:lnSpc>
              <a:spcBef>
                <a:spcPts val="1800"/>
              </a:spcBef>
              <a:spcAft>
                <a:spcPts val="0"/>
              </a:spcAft>
              <a:buSzPts val="1800"/>
              <a:buChar char="•"/>
            </a:pPr>
            <a:r>
              <a:rPr lang="en-GB" sz="2000" b="0">
                <a:solidFill>
                  <a:schemeClr val="dk1"/>
                </a:solidFill>
                <a:latin typeface="Trebuchet MS"/>
                <a:ea typeface="Trebuchet MS"/>
                <a:cs typeface="Trebuchet MS"/>
                <a:sym typeface="Trebuchet MS"/>
              </a:rPr>
              <a:t>Community hubs pilot</a:t>
            </a:r>
            <a:r>
              <a:rPr lang="en-GB" sz="2000" b="0">
                <a:solidFill>
                  <a:schemeClr val="dk1"/>
                </a:solidFill>
              </a:rPr>
              <a:t> </a:t>
            </a:r>
            <a:endParaRPr sz="2000" b="0">
              <a:solidFill>
                <a:schemeClr val="dk1"/>
              </a:solidFill>
              <a:latin typeface="Trebuchet MS"/>
              <a:ea typeface="Trebuchet MS"/>
              <a:cs typeface="Trebuchet MS"/>
              <a:sym typeface="Trebuchet MS"/>
            </a:endParaRPr>
          </a:p>
          <a:p>
            <a:pPr marL="502919" lvl="0" indent="-347344" algn="l" rtl="0">
              <a:lnSpc>
                <a:spcPct val="114999"/>
              </a:lnSpc>
              <a:spcBef>
                <a:spcPts val="1800"/>
              </a:spcBef>
              <a:spcAft>
                <a:spcPts val="0"/>
              </a:spcAft>
              <a:buSzPts val="1800"/>
              <a:buChar char="•"/>
            </a:pPr>
            <a:r>
              <a:rPr lang="en-GB" sz="2000" b="0">
                <a:solidFill>
                  <a:schemeClr val="dk1"/>
                </a:solidFill>
                <a:latin typeface="Trebuchet MS"/>
                <a:ea typeface="Trebuchet MS"/>
                <a:cs typeface="Trebuchet MS"/>
                <a:sym typeface="Trebuchet MS"/>
              </a:rPr>
              <a:t>Investing in Volunteers assessment in August </a:t>
            </a:r>
            <a:endParaRPr sz="2000" b="0">
              <a:solidFill>
                <a:schemeClr val="dk1"/>
              </a:solidFill>
              <a:latin typeface="Trebuchet MS"/>
              <a:ea typeface="Trebuchet MS"/>
              <a:cs typeface="Trebuchet MS"/>
              <a:sym typeface="Trebuchet MS"/>
            </a:endParaRPr>
          </a:p>
          <a:p>
            <a:pPr marL="502919" lvl="0" indent="-347344" algn="l" rtl="0">
              <a:lnSpc>
                <a:spcPct val="114999"/>
              </a:lnSpc>
              <a:spcBef>
                <a:spcPts val="1800"/>
              </a:spcBef>
              <a:spcAft>
                <a:spcPts val="0"/>
              </a:spcAft>
              <a:buSzPts val="1800"/>
              <a:buChar char="•"/>
            </a:pPr>
            <a:r>
              <a:rPr lang="en-GB" sz="2000" b="0">
                <a:solidFill>
                  <a:schemeClr val="dk1"/>
                </a:solidFill>
                <a:latin typeface="Trebuchet MS"/>
                <a:ea typeface="Trebuchet MS"/>
                <a:cs typeface="Trebuchet MS"/>
                <a:sym typeface="Trebuchet MS"/>
              </a:rPr>
              <a:t>New volunteer expenses form</a:t>
            </a:r>
            <a:endParaRPr/>
          </a:p>
          <a:p>
            <a:pPr marL="502919" lvl="0" indent="-347344" algn="l" rtl="0">
              <a:lnSpc>
                <a:spcPct val="114999"/>
              </a:lnSpc>
              <a:spcBef>
                <a:spcPts val="1800"/>
              </a:spcBef>
              <a:spcAft>
                <a:spcPts val="0"/>
              </a:spcAft>
              <a:buSzPts val="1800"/>
              <a:buChar char="•"/>
            </a:pPr>
            <a:r>
              <a:rPr lang="en-GB" sz="2000" b="0">
                <a:solidFill>
                  <a:schemeClr val="dk1"/>
                </a:solidFill>
              </a:rPr>
              <a:t>Regional Welcome event</a:t>
            </a:r>
            <a:endParaRPr sz="2000" b="0">
              <a:solidFill>
                <a:schemeClr val="dk1"/>
              </a:solidFill>
              <a:latin typeface="Trebuchet MS"/>
              <a:ea typeface="Trebuchet MS"/>
              <a:cs typeface="Trebuchet MS"/>
              <a:sym typeface="Trebuchet MS"/>
            </a:endParaRPr>
          </a:p>
          <a:p>
            <a:pPr marL="502919" lvl="0" indent="-347344" algn="l" rtl="0">
              <a:lnSpc>
                <a:spcPct val="114999"/>
              </a:lnSpc>
              <a:spcBef>
                <a:spcPts val="1800"/>
              </a:spcBef>
              <a:spcAft>
                <a:spcPts val="0"/>
              </a:spcAft>
              <a:buSzPts val="1800"/>
              <a:buChar char="•"/>
            </a:pPr>
            <a:r>
              <a:rPr lang="en-GB" sz="2000" b="0">
                <a:solidFill>
                  <a:schemeClr val="dk1"/>
                </a:solidFill>
              </a:rPr>
              <a:t>Volunteer Voices</a:t>
            </a:r>
            <a:endParaRPr/>
          </a:p>
          <a:p>
            <a:pPr marL="502919" lvl="0" indent="-233044" algn="l" rtl="0">
              <a:lnSpc>
                <a:spcPct val="114999"/>
              </a:lnSpc>
              <a:spcBef>
                <a:spcPts val="1800"/>
              </a:spcBef>
              <a:spcAft>
                <a:spcPts val="0"/>
              </a:spcAft>
              <a:buSzPts val="1800"/>
              <a:buNone/>
            </a:pPr>
            <a:endParaRPr sz="2000" b="0"/>
          </a:p>
          <a:p>
            <a:pPr marL="101600" lvl="0" indent="0" algn="l" rtl="0">
              <a:lnSpc>
                <a:spcPct val="115000"/>
              </a:lnSpc>
              <a:spcBef>
                <a:spcPts val="0"/>
              </a:spcBef>
              <a:spcAft>
                <a:spcPts val="0"/>
              </a:spcAft>
              <a:buSzPts val="2000"/>
              <a:buNone/>
            </a:pPr>
            <a:endParaRPr sz="2000" b="0"/>
          </a:p>
          <a:p>
            <a:pPr marL="101600" lvl="0" indent="0" algn="l" rtl="0">
              <a:lnSpc>
                <a:spcPct val="114999"/>
              </a:lnSpc>
              <a:spcBef>
                <a:spcPts val="0"/>
              </a:spcBef>
              <a:spcAft>
                <a:spcPts val="0"/>
              </a:spcAft>
              <a:buSzPts val="2000"/>
              <a:buNone/>
            </a:pPr>
            <a:endParaRPr sz="2000" b="0"/>
          </a:p>
        </p:txBody>
      </p:sp>
      <p:sp>
        <p:nvSpPr>
          <p:cNvPr id="106" name="Google Shape;106;p3"/>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4</a:t>
            </a:fld>
            <a:endParaRPr/>
          </a:p>
        </p:txBody>
      </p:sp>
      <p:pic>
        <p:nvPicPr>
          <p:cNvPr id="107" name="Google Shape;107;p3" descr="A picture containing text, linedrawing&#10;&#10;Description automatically generated"/>
          <p:cNvPicPr preferRelativeResize="0"/>
          <p:nvPr/>
        </p:nvPicPr>
        <p:blipFill rotWithShape="1">
          <a:blip r:embed="rId3">
            <a:alphaModFix/>
          </a:blip>
          <a:srcRect/>
          <a:stretch/>
        </p:blipFill>
        <p:spPr>
          <a:xfrm>
            <a:off x="502190" y="2797865"/>
            <a:ext cx="2609850" cy="205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489729" y="1483642"/>
            <a:ext cx="8381400"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000" b="0" i="0" u="sng" strike="noStrike" cap="none">
                <a:solidFill>
                  <a:srgbClr val="000000"/>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VolunteerVoicesLondon@Guidedogs.org.uk</a:t>
            </a:r>
            <a:endParaRPr sz="3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3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3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3000" b="0" i="0" u="sng" strike="noStrike" cap="none">
                <a:solidFill>
                  <a:srgbClr val="000000"/>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VolunteerVoicesWelwyn@Guidedogs.org.uk</a:t>
            </a:r>
            <a:endParaRPr sz="3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3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3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3000" b="0" i="0" u="sng" strike="noStrike" cap="none">
                <a:solidFill>
                  <a:srgbClr val="000000"/>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VolunteerVoices@Maidstone@Guidedogs.org.uk</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0"/>
              </a:spcBef>
              <a:spcAft>
                <a:spcPts val="0"/>
              </a:spcAft>
              <a:buClr>
                <a:schemeClr val="lt1"/>
              </a:buClr>
              <a:buSzPts val="3200"/>
              <a:buNone/>
            </a:pPr>
            <a:r>
              <a:rPr lang="en-GB"/>
              <a:t>Community</a:t>
            </a:r>
            <a:endParaRPr/>
          </a:p>
          <a:p>
            <a:pPr marL="457200" lvl="0" indent="-228600" algn="l" rtl="0">
              <a:lnSpc>
                <a:spcPct val="90000"/>
              </a:lnSpc>
              <a:spcBef>
                <a:spcPts val="0"/>
              </a:spcBef>
              <a:spcAft>
                <a:spcPts val="0"/>
              </a:spcAft>
              <a:buClr>
                <a:schemeClr val="lt1"/>
              </a:buClr>
              <a:buSzPts val="3200"/>
              <a:buNone/>
            </a:pPr>
            <a:r>
              <a:rPr lang="en-GB"/>
              <a:t>Fundraising across</a:t>
            </a:r>
            <a:endParaRPr/>
          </a:p>
          <a:p>
            <a:pPr marL="457200" lvl="0" indent="-228600" algn="l" rtl="0">
              <a:lnSpc>
                <a:spcPct val="90000"/>
              </a:lnSpc>
              <a:spcBef>
                <a:spcPts val="0"/>
              </a:spcBef>
              <a:spcAft>
                <a:spcPts val="0"/>
              </a:spcAft>
              <a:buClr>
                <a:schemeClr val="lt1"/>
              </a:buClr>
              <a:buSzPts val="3200"/>
              <a:buNone/>
            </a:pPr>
            <a:r>
              <a:rPr lang="en-GB"/>
              <a:t>the South East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solidFill>
                  <a:srgbClr val="FFEBB2"/>
                </a:solidFill>
              </a:rPr>
              <a:t>Fundraising Activities</a:t>
            </a:r>
            <a:endParaRPr>
              <a:solidFill>
                <a:srgbClr val="FFEBB2"/>
              </a:solidFill>
            </a:endParaRPr>
          </a:p>
        </p:txBody>
      </p:sp>
      <p:sp>
        <p:nvSpPr>
          <p:cNvPr id="124" name="Google Shape;124;p20"/>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7</a:t>
            </a:fld>
            <a:endParaRPr/>
          </a:p>
        </p:txBody>
      </p:sp>
      <p:sp>
        <p:nvSpPr>
          <p:cNvPr id="125" name="Google Shape;125;p20"/>
          <p:cNvSpPr txBox="1">
            <a:spLocks noGrp="1"/>
          </p:cNvSpPr>
          <p:nvPr>
            <p:ph type="body" idx="2"/>
          </p:nvPr>
        </p:nvSpPr>
        <p:spPr>
          <a:xfrm>
            <a:off x="425450" y="1241094"/>
            <a:ext cx="8294400" cy="4653700"/>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1800"/>
              </a:spcBef>
              <a:spcAft>
                <a:spcPts val="0"/>
              </a:spcAft>
              <a:buSzPts val="1800"/>
              <a:buNone/>
            </a:pPr>
            <a:r>
              <a:rPr lang="en-GB" sz="2800" b="0"/>
              <a:t>Nationally we have 394 activities booked across the UK July–December. </a:t>
            </a:r>
            <a:endParaRPr sz="2800"/>
          </a:p>
          <a:p>
            <a:pPr marL="0" lvl="0" indent="0" algn="l" rtl="0">
              <a:lnSpc>
                <a:spcPct val="100000"/>
              </a:lnSpc>
              <a:spcBef>
                <a:spcPts val="1800"/>
              </a:spcBef>
              <a:spcAft>
                <a:spcPts val="0"/>
              </a:spcAft>
              <a:buSzPts val="1800"/>
              <a:buNone/>
            </a:pPr>
            <a:r>
              <a:rPr lang="en-GB" sz="2800" b="0"/>
              <a:t>If you would like to support your local group please contact Community Fundraising Supporter Care on 0345 143 0234 or emai</a:t>
            </a:r>
            <a:r>
              <a:rPr lang="en-GB" sz="2800" b="0">
                <a:solidFill>
                  <a:srgbClr val="F2F2F2"/>
                </a:solidFill>
              </a:rPr>
              <a:t>l </a:t>
            </a:r>
            <a:r>
              <a:rPr lang="en-GB" sz="2800" b="0" u="sng">
                <a:solidFill>
                  <a:srgbClr val="F2F2F2"/>
                </a:solidFill>
                <a:hlinkClick r:id="rId3">
                  <a:extLst>
                    <a:ext uri="{A12FA001-AC4F-418D-AE19-62706E023703}">
                      <ahyp:hlinkClr xmlns:ahyp="http://schemas.microsoft.com/office/drawing/2018/hyperlinkcolor" val="tx"/>
                    </a:ext>
                  </a:extLst>
                </a:hlinkClick>
              </a:rPr>
              <a:t>SouthEastGroups@guidedogs.org.uk</a:t>
            </a:r>
            <a:r>
              <a:rPr lang="en-GB" sz="2800" b="0">
                <a:solidFill>
                  <a:srgbClr val="F2F2F2"/>
                </a:solidFill>
              </a:rPr>
              <a:t> </a:t>
            </a:r>
            <a:endParaRPr sz="2800">
              <a:solidFill>
                <a:srgbClr val="F2F2F2"/>
              </a:solidFill>
            </a:endParaRPr>
          </a:p>
          <a:p>
            <a:pPr marL="0" lvl="0" indent="0" algn="l" rtl="0">
              <a:lnSpc>
                <a:spcPct val="100000"/>
              </a:lnSpc>
              <a:spcBef>
                <a:spcPts val="1800"/>
              </a:spcBef>
              <a:spcAft>
                <a:spcPts val="0"/>
              </a:spcAft>
              <a:buSzPts val="1800"/>
              <a:buNone/>
            </a:pPr>
            <a:r>
              <a:rPr lang="en-GB" sz="2800" b="0">
                <a:solidFill>
                  <a:srgbClr val="F2F2F2"/>
                </a:solidFill>
              </a:rPr>
              <a:t>Name a Puppy website – up and running with full supporter journey </a:t>
            </a:r>
            <a:endParaRPr sz="2800">
              <a:solidFill>
                <a:srgbClr val="F2F2F2"/>
              </a:solidFill>
            </a:endParaRPr>
          </a:p>
          <a:p>
            <a:pPr marL="0" lvl="0" indent="0" algn="l" rtl="0">
              <a:lnSpc>
                <a:spcPct val="100000"/>
              </a:lnSpc>
              <a:spcBef>
                <a:spcPts val="1800"/>
              </a:spcBef>
              <a:spcAft>
                <a:spcPts val="0"/>
              </a:spcAft>
              <a:buSzPts val="1800"/>
              <a:buNone/>
            </a:pPr>
            <a:r>
              <a:rPr lang="en-GB" sz="2800" b="0" u="sng">
                <a:solidFill>
                  <a:srgbClr val="F2F2F2"/>
                </a:solidFill>
                <a:hlinkClick r:id="rId4">
                  <a:extLst>
                    <a:ext uri="{A12FA001-AC4F-418D-AE19-62706E023703}">
                      <ahyp:hlinkClr xmlns:ahyp="http://schemas.microsoft.com/office/drawing/2018/hyperlinkcolor" val="tx"/>
                    </a:ext>
                  </a:extLst>
                </a:hlinkClick>
              </a:rPr>
              <a:t>www.guidedogs.org.uk/nameapuppy</a:t>
            </a:r>
            <a:endParaRPr sz="2800">
              <a:solidFill>
                <a:srgbClr val="F2F2F2"/>
              </a:solidFill>
            </a:endParaRPr>
          </a:p>
          <a:p>
            <a:pPr marL="457200" lvl="0" indent="-228600" algn="l" rtl="0">
              <a:lnSpc>
                <a:spcPct val="100000"/>
              </a:lnSpc>
              <a:spcBef>
                <a:spcPts val="1800"/>
              </a:spcBef>
              <a:spcAft>
                <a:spcPts val="0"/>
              </a:spcAft>
              <a:buClr>
                <a:schemeClr val="lt1"/>
              </a:buClr>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0"/>
              </a:spcBef>
              <a:spcAft>
                <a:spcPts val="0"/>
              </a:spcAft>
              <a:buClr>
                <a:schemeClr val="lt1"/>
              </a:buClr>
              <a:buSzPts val="3200"/>
              <a:buNone/>
            </a:pPr>
            <a:r>
              <a:rPr lang="en-GB">
                <a:solidFill>
                  <a:srgbClr val="FFEBB2"/>
                </a:solidFill>
              </a:rPr>
              <a:t>Looking Ahead</a:t>
            </a:r>
            <a:endParaRPr>
              <a:solidFill>
                <a:srgbClr val="FFEBB2"/>
              </a:solidFill>
            </a:endParaRPr>
          </a:p>
          <a:p>
            <a:pPr marL="457200" lvl="0" indent="-228600" algn="l" rtl="0">
              <a:lnSpc>
                <a:spcPct val="90000"/>
              </a:lnSpc>
              <a:spcBef>
                <a:spcPts val="0"/>
              </a:spcBef>
              <a:spcAft>
                <a:spcPts val="0"/>
              </a:spcAft>
              <a:buClr>
                <a:schemeClr val="lt1"/>
              </a:buClr>
              <a:buSzPts val="3200"/>
              <a:buNone/>
            </a:pPr>
            <a:endParaRPr b="0"/>
          </a:p>
        </p:txBody>
      </p:sp>
      <p:sp>
        <p:nvSpPr>
          <p:cNvPr id="132" name="Google Shape;132;p22"/>
          <p:cNvSpPr txBox="1">
            <a:spLocks noGrp="1"/>
          </p:cNvSpPr>
          <p:nvPr>
            <p:ph type="body" idx="2"/>
          </p:nvPr>
        </p:nvSpPr>
        <p:spPr>
          <a:xfrm>
            <a:off x="412750" y="1317294"/>
            <a:ext cx="8294400" cy="45648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1800"/>
              </a:spcBef>
              <a:spcAft>
                <a:spcPts val="0"/>
              </a:spcAft>
              <a:buClr>
                <a:schemeClr val="lt1"/>
              </a:buClr>
              <a:buSzPts val="1800"/>
              <a:buNone/>
            </a:pPr>
            <a:r>
              <a:rPr lang="en-GB" sz="2400" b="0"/>
              <a:t>•Guide Dogs Appeal throughout October – all about 90</a:t>
            </a:r>
            <a:r>
              <a:rPr lang="en-GB" sz="2400" b="0" baseline="30000"/>
              <a:t>th</a:t>
            </a:r>
            <a:r>
              <a:rPr lang="en-GB" sz="2400" b="0"/>
              <a:t> Birthday</a:t>
            </a:r>
            <a:endParaRPr/>
          </a:p>
          <a:p>
            <a:pPr marL="457200" lvl="0" indent="-228600" algn="l" rtl="0">
              <a:lnSpc>
                <a:spcPct val="100000"/>
              </a:lnSpc>
              <a:spcBef>
                <a:spcPts val="1800"/>
              </a:spcBef>
              <a:spcAft>
                <a:spcPts val="0"/>
              </a:spcAft>
              <a:buClr>
                <a:schemeClr val="lt1"/>
              </a:buClr>
              <a:buSzPts val="1800"/>
              <a:buNone/>
            </a:pPr>
            <a:r>
              <a:rPr lang="en-GB" sz="2400" b="0"/>
              <a:t>•Donate an Hour December 2021</a:t>
            </a:r>
            <a:endParaRPr/>
          </a:p>
          <a:p>
            <a:pPr marL="457200" lvl="0" indent="-228600" algn="l" rtl="0">
              <a:lnSpc>
                <a:spcPct val="100000"/>
              </a:lnSpc>
              <a:spcBef>
                <a:spcPts val="1800"/>
              </a:spcBef>
              <a:spcAft>
                <a:spcPts val="0"/>
              </a:spcAft>
              <a:buClr>
                <a:schemeClr val="lt1"/>
              </a:buClr>
              <a:buSzPts val="1800"/>
              <a:buNone/>
            </a:pPr>
            <a:r>
              <a:rPr lang="en-GB" sz="2400" b="0"/>
              <a:t>Regional Update </a:t>
            </a:r>
            <a:endParaRPr/>
          </a:p>
          <a:p>
            <a:pPr marL="457200" lvl="0" indent="-228600" algn="l" rtl="0">
              <a:lnSpc>
                <a:spcPct val="100000"/>
              </a:lnSpc>
              <a:spcBef>
                <a:spcPts val="1800"/>
              </a:spcBef>
              <a:spcAft>
                <a:spcPts val="0"/>
              </a:spcAft>
              <a:buClr>
                <a:schemeClr val="lt1"/>
              </a:buClr>
              <a:buSzPts val="1800"/>
              <a:buNone/>
            </a:pPr>
            <a:r>
              <a:rPr lang="en-GB" sz="2400" b="0"/>
              <a:t>•We have brought in just under £300,000 in the South East so far this year, £29,500 from Floor and Counter Top Boxes. £128,000 from Name a Puppy and £17,800 from Fundraise for Us. </a:t>
            </a:r>
            <a:endParaRPr/>
          </a:p>
          <a:p>
            <a:pPr marL="457200" lvl="0" indent="-228600" algn="l" rtl="0">
              <a:lnSpc>
                <a:spcPct val="100000"/>
              </a:lnSpc>
              <a:spcBef>
                <a:spcPts val="1800"/>
              </a:spcBef>
              <a:spcAft>
                <a:spcPts val="0"/>
              </a:spcAft>
              <a:buClr>
                <a:schemeClr val="lt1"/>
              </a:buClr>
              <a:buSzPts val="1800"/>
              <a:buNone/>
            </a:pPr>
            <a:r>
              <a:rPr lang="en-GB" sz="2400" b="0"/>
              <a:t>•Thank you to all our volunteers for your continued support. </a:t>
            </a:r>
            <a:endParaRPr/>
          </a:p>
          <a:p>
            <a:pPr marL="457200" lvl="0" indent="-228600" algn="l" rtl="0">
              <a:lnSpc>
                <a:spcPct val="100000"/>
              </a:lnSpc>
              <a:spcBef>
                <a:spcPts val="1800"/>
              </a:spcBef>
              <a:spcAft>
                <a:spcPts val="0"/>
              </a:spcAft>
              <a:buClr>
                <a:schemeClr val="lt1"/>
              </a:buClr>
              <a:buSzPts val="1800"/>
              <a:buNone/>
            </a:pPr>
            <a:endParaRPr sz="2400" b="0"/>
          </a:p>
          <a:p>
            <a:pPr marL="457200" lvl="0" indent="0" algn="l" rtl="0">
              <a:lnSpc>
                <a:spcPct val="114999"/>
              </a:lnSpc>
              <a:spcBef>
                <a:spcPts val="0"/>
              </a:spcBef>
              <a:spcAft>
                <a:spcPts val="0"/>
              </a:spcAft>
              <a:buSzPts val="1800"/>
              <a:buNone/>
            </a:pPr>
            <a:endParaRPr b="0"/>
          </a:p>
          <a:p>
            <a:pPr marL="457200" lvl="0" indent="0" algn="l" rtl="0">
              <a:lnSpc>
                <a:spcPct val="115000"/>
              </a:lnSpc>
              <a:spcBef>
                <a:spcPts val="0"/>
              </a:spcBef>
              <a:spcAft>
                <a:spcPts val="0"/>
              </a:spcAft>
              <a:buSzPts val="1800"/>
              <a:buNone/>
            </a:pPr>
            <a:endParaRPr sz="2000" b="0"/>
          </a:p>
          <a:p>
            <a:pPr marL="0" lvl="0" indent="0" algn="l" rtl="0">
              <a:lnSpc>
                <a:spcPct val="114999"/>
              </a:lnSpc>
              <a:spcBef>
                <a:spcPts val="0"/>
              </a:spcBef>
              <a:spcAft>
                <a:spcPts val="0"/>
              </a:spcAft>
              <a:buSzPts val="1800"/>
              <a:buNone/>
            </a:pPr>
            <a:endParaRPr sz="2000"/>
          </a:p>
          <a:p>
            <a:pPr marL="457200" lvl="0" indent="0" algn="l" rtl="0">
              <a:lnSpc>
                <a:spcPct val="115000"/>
              </a:lnSpc>
              <a:spcBef>
                <a:spcPts val="0"/>
              </a:spcBef>
              <a:spcAft>
                <a:spcPts val="0"/>
              </a:spcAft>
              <a:buSzPts val="1800"/>
              <a:buNone/>
            </a:pPr>
            <a:endParaRPr sz="20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a:p>
            <a:pPr marL="0" lvl="0" indent="0" algn="l" rtl="0">
              <a:lnSpc>
                <a:spcPct val="115000"/>
              </a:lnSpc>
              <a:spcBef>
                <a:spcPts val="0"/>
              </a:spcBef>
              <a:spcAft>
                <a:spcPts val="0"/>
              </a:spcAft>
              <a:buSzPts val="1800"/>
              <a:buNone/>
            </a:pPr>
            <a:endParaRPr sz="2200" b="0"/>
          </a:p>
        </p:txBody>
      </p:sp>
      <p:sp>
        <p:nvSpPr>
          <p:cNvPr id="133" name="Google Shape;133;p22"/>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0"/>
              </a:spcBef>
              <a:spcAft>
                <a:spcPts val="0"/>
              </a:spcAft>
              <a:buClr>
                <a:schemeClr val="lt1"/>
              </a:buClr>
              <a:buSzPts val="3200"/>
              <a:buNone/>
            </a:pPr>
            <a:r>
              <a:rPr lang="en-GB"/>
              <a:t>Skills, Information</a:t>
            </a:r>
            <a:endParaRPr/>
          </a:p>
          <a:p>
            <a:pPr marL="457200" lvl="0" indent="-228600" algn="l" rtl="0">
              <a:lnSpc>
                <a:spcPct val="90000"/>
              </a:lnSpc>
              <a:spcBef>
                <a:spcPts val="0"/>
              </a:spcBef>
              <a:spcAft>
                <a:spcPts val="0"/>
              </a:spcAft>
              <a:buClr>
                <a:schemeClr val="lt1"/>
              </a:buClr>
              <a:buSzPts val="3200"/>
              <a:buNone/>
            </a:pPr>
            <a:r>
              <a:rPr lang="en-GB"/>
              <a:t>and Support</a:t>
            </a:r>
            <a:endParaRPr/>
          </a:p>
          <a:p>
            <a:pPr marL="457200" lvl="0" indent="-228600" algn="l" rtl="0">
              <a:lnSpc>
                <a:spcPct val="90000"/>
              </a:lnSpc>
              <a:spcBef>
                <a:spcPts val="0"/>
              </a:spcBef>
              <a:spcAft>
                <a:spcPts val="0"/>
              </a:spcAft>
              <a:buClr>
                <a:schemeClr val="lt1"/>
              </a:buClr>
              <a:buSzPts val="3200"/>
              <a:buNone/>
            </a:pPr>
            <a:r>
              <a:rPr lang="en-GB"/>
              <a:t>Services</a:t>
            </a:r>
            <a:endParaRPr/>
          </a:p>
        </p:txBody>
      </p:sp>
    </p:spTree>
  </p:cSld>
  <p:clrMapOvr>
    <a:masterClrMapping/>
  </p:clrMapOvr>
</p:sld>
</file>

<file path=ppt/theme/theme1.xml><?xml version="1.0" encoding="utf-8"?>
<a:theme xmlns:a="http://schemas.openxmlformats.org/drawingml/2006/main" name="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867</Words>
  <Application>Microsoft Office PowerPoint</Application>
  <PresentationFormat>On-screen Show (4:3)</PresentationFormat>
  <Paragraphs>231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Damion Afflick</cp:lastModifiedBy>
  <cp:revision>1</cp:revision>
  <dcterms:created xsi:type="dcterms:W3CDTF">2020-03-30T08:10:14Z</dcterms:created>
  <dcterms:modified xsi:type="dcterms:W3CDTF">2021-08-21T10:44:48Z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0x0101008F1E4E06864AD4469FC2A9883971A7F9</vt:lpwstr>
  </property>
</Properties>
</file>