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3" r:id="rId6"/>
    <p:sldId id="262" r:id="rId7"/>
    <p:sldId id="26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51" d="100"/>
          <a:sy n="51" d="100"/>
        </p:scale>
        <p:origin x="78" y="9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BB8FD-384F-4C73-ACB8-1B3BAAF697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7B1836-22D9-4F61-B4F6-9C829C8D2D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3DBF9F-F0FB-4E2E-9528-08D032064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EF66F-491B-4F3D-9518-4C19AA914BA2}" type="datetimeFigureOut">
              <a:rPr lang="en-GB" smtClean="0"/>
              <a:t>25/04/2018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2120CC-6110-4423-9F2A-BAE27E77A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2A6019-8DBA-48D4-BB01-A72490A6D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BA2C7-5723-4661-B81C-67E65F941E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3404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28D0-15FB-4BCE-9F99-FB96377EC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DA04E8-364C-4B73-9459-8CA6D5D9EF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1A44A0-3440-4134-ACD6-DF891717F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EF66F-491B-4F3D-9518-4C19AA914BA2}" type="datetimeFigureOut">
              <a:rPr lang="en-GB" smtClean="0"/>
              <a:t>25/04/2018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52F4A8-F7D1-4120-A1D4-7E3F8D037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390A59-1396-437D-A0F6-B81782834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BA2C7-5723-4661-B81C-67E65F941E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4474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411F0E-33DA-46E2-8BEA-E1FC41AD54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C07CB6-8933-4918-A2D0-8FA4CE60D1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2E6AFD-267D-4EBB-986F-29C9A8011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EF66F-491B-4F3D-9518-4C19AA914BA2}" type="datetimeFigureOut">
              <a:rPr lang="en-GB" smtClean="0"/>
              <a:t>25/04/2018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A30DF2-6BBE-4A43-8ACF-FE4FAA973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375275-55A1-4A2F-8B43-26C47DC4C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BA2C7-5723-4661-B81C-67E65F941E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6842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7C0AE-2F1B-463C-B482-FE0275F8A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A21CF9-FBF2-46D0-BECC-495705D9B5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121E9D-7C3A-427A-A369-C1BD4A319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EF66F-491B-4F3D-9518-4C19AA914BA2}" type="datetimeFigureOut">
              <a:rPr lang="en-GB" smtClean="0"/>
              <a:t>25/04/2018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0889F7-9D9A-40EF-BF6F-C459D8E6A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793B71-5562-44A3-83FE-2C94EE999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BA2C7-5723-4661-B81C-67E65F941E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7823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E722C-470F-4E9C-873B-A68DE572F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78C7A7-19F9-4446-BF9F-51346B54A3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3AA9F-604A-4208-9371-84270BCA9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EF66F-491B-4F3D-9518-4C19AA914BA2}" type="datetimeFigureOut">
              <a:rPr lang="en-GB" smtClean="0"/>
              <a:t>25/04/2018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462D05-213C-4DB1-AD97-4172FE119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250F51-C50F-4336-80F2-82E17A291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BA2C7-5723-4661-B81C-67E65F941E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225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0CC5C-A796-4B6D-8DB3-5D57DB42F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7D8F32-5C71-4B11-B904-209FA10647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BEA6-7556-42F0-AA38-241543CF4B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E9F098-EA51-46B7-9C8F-BEFF0D82C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EF66F-491B-4F3D-9518-4C19AA914BA2}" type="datetimeFigureOut">
              <a:rPr lang="en-GB" smtClean="0"/>
              <a:t>25/04/2018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01C4CB-6294-4C21-B5D4-877CE0D54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896DDE-D05A-4332-9FCD-D8A3A928D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BA2C7-5723-4661-B81C-67E65F941E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7797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EBB14-54D3-4796-AF58-402B88010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9E6305-EF40-4F7C-8BDA-290D74681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321ADC-F105-4AB9-B590-D1A3FD0617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C5CF12-2B66-4E8B-832D-A84CBAA071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49EA74-99F4-4C1E-935C-24676DCBA2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CEB647-03BC-4683-9AC1-76D24C00B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EF66F-491B-4F3D-9518-4C19AA914BA2}" type="datetimeFigureOut">
              <a:rPr lang="en-GB" smtClean="0"/>
              <a:t>25/04/2018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01B033-E10E-4849-B320-81A77CE19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82EFBA-6E08-4BC7-88D9-9E9D5B1CF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BA2C7-5723-4661-B81C-67E65F941E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684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456CD-80F7-4761-AB0A-E9A77FAD5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97F8A5-E702-484B-B48F-DCACF6D0B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EF66F-491B-4F3D-9518-4C19AA914BA2}" type="datetimeFigureOut">
              <a:rPr lang="en-GB" smtClean="0"/>
              <a:t>25/04/2018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BB3AA2-70E7-43B2-B6D8-B9CED717E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154B88-ADD0-45B2-8594-67E8A58CA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BA2C7-5723-4661-B81C-67E65F941E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9929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A6BFB2-D483-488F-ABC9-71C0C51BB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EF66F-491B-4F3D-9518-4C19AA914BA2}" type="datetimeFigureOut">
              <a:rPr lang="en-GB" smtClean="0"/>
              <a:t>25/04/2018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942BAF-CF7A-41B8-859D-734A9E7E4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A97707-599F-4910-87DB-592C9FFC5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BA2C7-5723-4661-B81C-67E65F941E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7090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0CAB4-D8EB-4BB2-BCA6-32A47D824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D95D2F-D843-4196-B5BC-9F98E92D7E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0BFB9A-07F1-4A93-BE3B-234756103C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59484C-00DB-49A0-AF92-6D6034624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EF66F-491B-4F3D-9518-4C19AA914BA2}" type="datetimeFigureOut">
              <a:rPr lang="en-GB" smtClean="0"/>
              <a:t>25/04/2018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BE4EC2-0D72-4C02-AB7F-55E778CDC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76645B-1E8A-4129-ADC0-FCEC21FB7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BA2C7-5723-4661-B81C-67E65F941E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5323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57704-62E2-4996-8942-C09C46828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E8AA48-5202-4284-AE59-795FD266D4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839C02-070D-4CE9-9028-7F7E88E35C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BD41A8-E243-41F0-A0A0-34E77E003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EF66F-491B-4F3D-9518-4C19AA914BA2}" type="datetimeFigureOut">
              <a:rPr lang="en-GB" smtClean="0"/>
              <a:t>25/04/2018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0ECFA8-059B-4C62-932C-B71F49E02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9DEE0C-FA8A-472A-B7C3-CEFBED909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BA2C7-5723-4661-B81C-67E65F941E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2712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917591-7EA6-467E-A5BC-881F1FFAA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19DA38-A351-4171-BC8F-F82A752385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66EBD-83A6-41D5-BE92-218486C19C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EF66F-491B-4F3D-9518-4C19AA914BA2}" type="datetimeFigureOut">
              <a:rPr lang="en-GB" smtClean="0"/>
              <a:t>25/04/2018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3E9AAB-A6DE-42D3-B0E3-79E4961F35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3B5CD9-8BD5-44BE-B52F-814371EF59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BA2C7-5723-4661-B81C-67E65F941E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5275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" Target="slide3.xml"/><Relationship Id="rId7" Type="http://schemas.openxmlformats.org/officeDocument/2006/relationships/slide" Target="slide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" Target="slide3.xml"/><Relationship Id="rId7" Type="http://schemas.openxmlformats.org/officeDocument/2006/relationships/slide" Target="slide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" Target="slide3.xml"/><Relationship Id="rId7" Type="http://schemas.openxmlformats.org/officeDocument/2006/relationships/slide" Target="slide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4.png"/><Relationship Id="rId7" Type="http://schemas.openxmlformats.org/officeDocument/2006/relationships/slide" Target="slide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4.xml"/><Relationship Id="rId4" Type="http://schemas.openxmlformats.org/officeDocument/2006/relationships/slide" Target="slide3.xml"/><Relationship Id="rId9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5.png"/><Relationship Id="rId7" Type="http://schemas.openxmlformats.org/officeDocument/2006/relationships/slide" Target="slide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slide" Target="slide3.xml"/><Relationship Id="rId10" Type="http://schemas.openxmlformats.org/officeDocument/2006/relationships/slide" Target="slide2.xml"/><Relationship Id="rId4" Type="http://schemas.microsoft.com/office/2007/relationships/hdphoto" Target="../media/hdphoto1.wdp"/><Relationship Id="rId9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slide" Target="slide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title="Guide Dogs logo">
            <a:extLst>
              <a:ext uri="{FF2B5EF4-FFF2-40B4-BE49-F238E27FC236}">
                <a16:creationId xmlns:a16="http://schemas.microsoft.com/office/drawing/2014/main" id="{88BA23B4-EA6E-4654-9B92-1E3E107877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443" y="328722"/>
            <a:ext cx="1647825" cy="26548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1178F2-B105-47AE-A1AB-79E96E02D1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413" y="1900099"/>
            <a:ext cx="3625702" cy="3300781"/>
          </a:xfrm>
        </p:spPr>
        <p:txBody>
          <a:bodyPr>
            <a:normAutofit/>
          </a:bodyPr>
          <a:lstStyle/>
          <a:p>
            <a:r>
              <a:rPr lang="en-GB" sz="4000" b="1" dirty="0">
                <a:latin typeface="Century Gothic" panose="020B0502020202020204" pitchFamily="34" charset="0"/>
              </a:rPr>
              <a:t>Eye Condition Simulator</a:t>
            </a:r>
            <a:br>
              <a:rPr lang="en-GB" dirty="0"/>
            </a:br>
            <a:endParaRPr lang="en-GB" dirty="0"/>
          </a:p>
        </p:txBody>
      </p:sp>
      <p:pic>
        <p:nvPicPr>
          <p:cNvPr id="9" name="Picture 8" title="Picture of a red tractor">
            <a:extLst>
              <a:ext uri="{FF2B5EF4-FFF2-40B4-BE49-F238E27FC236}">
                <a16:creationId xmlns:a16="http://schemas.microsoft.com/office/drawing/2014/main" id="{1231328C-1B09-47AD-976E-3C2555B92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532" y="1835297"/>
            <a:ext cx="4928554" cy="343038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5219BDB-C008-4675-9D5B-5DE1CD8CDF82}"/>
              </a:ext>
            </a:extLst>
          </p:cNvPr>
          <p:cNvSpPr txBox="1"/>
          <p:nvPr/>
        </p:nvSpPr>
        <p:spPr>
          <a:xfrm>
            <a:off x="6238413" y="4803009"/>
            <a:ext cx="50835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entury Gothic" panose="020B0502020202020204" pitchFamily="34" charset="0"/>
              </a:rPr>
              <a:t>Double click on the options to see through the eyes of people with different vision impairments..</a:t>
            </a:r>
          </a:p>
        </p:txBody>
      </p:sp>
      <p:sp>
        <p:nvSpPr>
          <p:cNvPr id="12" name="Button to Start the simulator" title="Button to end slideshow 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3D547259-3325-4CDB-8398-F0FB2245294D}"/>
              </a:ext>
            </a:extLst>
          </p:cNvPr>
          <p:cNvSpPr/>
          <p:nvPr/>
        </p:nvSpPr>
        <p:spPr>
          <a:xfrm>
            <a:off x="11139055" y="5963020"/>
            <a:ext cx="588626" cy="63174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739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8">
            <a:extLst>
              <a:ext uri="{FF2B5EF4-FFF2-40B4-BE49-F238E27FC236}">
                <a16:creationId xmlns:a16="http://schemas.microsoft.com/office/drawing/2014/main" id="{489BE0E2-4596-4801-82C5-65E973C3D10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0528" y="156076"/>
            <a:ext cx="5591175" cy="7207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>
                <a:latin typeface="Century Gothic" panose="020B0502020202020204" pitchFamily="34" charset="0"/>
              </a:rPr>
              <a:t>20/20</a:t>
            </a:r>
          </a:p>
        </p:txBody>
      </p:sp>
      <p:pic>
        <p:nvPicPr>
          <p:cNvPr id="5" name="Red tractor" title="An image of a red tractor">
            <a:extLst>
              <a:ext uri="{FF2B5EF4-FFF2-40B4-BE49-F238E27FC236}">
                <a16:creationId xmlns:a16="http://schemas.microsoft.com/office/drawing/2014/main" id="{527E91C4-788B-44E8-8061-901691C451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72" t="21334" r="34500" b="13651"/>
          <a:stretch/>
        </p:blipFill>
        <p:spPr>
          <a:xfrm>
            <a:off x="740528" y="962526"/>
            <a:ext cx="7245231" cy="4959303"/>
          </a:xfrm>
          <a:prstGeom prst="rect">
            <a:avLst/>
          </a:prstGeom>
          <a:ln w="76200">
            <a:solidFill>
              <a:srgbClr val="007DBB"/>
            </a:solidFill>
          </a:ln>
        </p:spPr>
      </p:pic>
      <p:sp>
        <p:nvSpPr>
          <p:cNvPr id="15" name="Description of eye sight">
            <a:extLst>
              <a:ext uri="{FF2B5EF4-FFF2-40B4-BE49-F238E27FC236}">
                <a16:creationId xmlns:a16="http://schemas.microsoft.com/office/drawing/2014/main" id="{B39AE9F5-E75D-4765-B0CD-07AB3344A61C}"/>
              </a:ext>
            </a:extLst>
          </p:cNvPr>
          <p:cNvSpPr/>
          <p:nvPr/>
        </p:nvSpPr>
        <p:spPr>
          <a:xfrm>
            <a:off x="10245786" y="661255"/>
            <a:ext cx="19440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20/20 vision is a term used to indicate normal vision when the sharpness or clarity of a person’s vision is measured at a distance of 20 feet. It doesn’t mean perfect vision, as there are other important vision skills to take into account.</a:t>
            </a:r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6" name="Link to Galucoma page">
            <a:hlinkClick r:id="rId3" action="ppaction://hlinksldjump"/>
            <a:extLst>
              <a:ext uri="{FF2B5EF4-FFF2-40B4-BE49-F238E27FC236}">
                <a16:creationId xmlns:a16="http://schemas.microsoft.com/office/drawing/2014/main" id="{1AB8435C-398C-4BCC-9124-DCCE49ED7064}"/>
              </a:ext>
            </a:extLst>
          </p:cNvPr>
          <p:cNvSpPr/>
          <p:nvPr/>
        </p:nvSpPr>
        <p:spPr>
          <a:xfrm>
            <a:off x="8417773" y="745629"/>
            <a:ext cx="1685951" cy="787414"/>
          </a:xfrm>
          <a:prstGeom prst="homePlate">
            <a:avLst/>
          </a:prstGeom>
          <a:solidFill>
            <a:srgbClr val="007D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Glaucoma</a:t>
            </a:r>
          </a:p>
        </p:txBody>
      </p:sp>
      <p:sp>
        <p:nvSpPr>
          <p:cNvPr id="7" name="link to Cataracts page">
            <a:hlinkClick r:id="rId4" action="ppaction://hlinksldjump"/>
            <a:extLst>
              <a:ext uri="{FF2B5EF4-FFF2-40B4-BE49-F238E27FC236}">
                <a16:creationId xmlns:a16="http://schemas.microsoft.com/office/drawing/2014/main" id="{B3D69C54-794A-4A09-BD4A-5D675ECD1EEB}"/>
              </a:ext>
            </a:extLst>
          </p:cNvPr>
          <p:cNvSpPr/>
          <p:nvPr/>
        </p:nvSpPr>
        <p:spPr>
          <a:xfrm>
            <a:off x="8417768" y="1654006"/>
            <a:ext cx="1685951" cy="787414"/>
          </a:xfrm>
          <a:prstGeom prst="homePlate">
            <a:avLst/>
          </a:prstGeom>
          <a:solidFill>
            <a:srgbClr val="007D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Cataracts</a:t>
            </a:r>
          </a:p>
        </p:txBody>
      </p:sp>
      <p:sp>
        <p:nvSpPr>
          <p:cNvPr id="8" name="link to Diabetic retinopathy page">
            <a:hlinkClick r:id="rId5" action="ppaction://hlinksldjump"/>
            <a:extLst>
              <a:ext uri="{FF2B5EF4-FFF2-40B4-BE49-F238E27FC236}">
                <a16:creationId xmlns:a16="http://schemas.microsoft.com/office/drawing/2014/main" id="{76D18CE8-64C7-464F-887E-5BE10CA85F86}"/>
              </a:ext>
            </a:extLst>
          </p:cNvPr>
          <p:cNvSpPr/>
          <p:nvPr/>
        </p:nvSpPr>
        <p:spPr>
          <a:xfrm>
            <a:off x="8417767" y="2562383"/>
            <a:ext cx="1685951" cy="787414"/>
          </a:xfrm>
          <a:prstGeom prst="homePlate">
            <a:avLst/>
          </a:prstGeom>
          <a:solidFill>
            <a:srgbClr val="007D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Diabetic Retinopathy</a:t>
            </a:r>
          </a:p>
        </p:txBody>
      </p:sp>
      <p:sp>
        <p:nvSpPr>
          <p:cNvPr id="9" name="link to Macular Degeneration page">
            <a:hlinkClick r:id="rId6" action="ppaction://hlinksldjump"/>
            <a:extLst>
              <a:ext uri="{FF2B5EF4-FFF2-40B4-BE49-F238E27FC236}">
                <a16:creationId xmlns:a16="http://schemas.microsoft.com/office/drawing/2014/main" id="{09FC6A51-77AF-420B-983F-5D18535463BE}"/>
              </a:ext>
            </a:extLst>
          </p:cNvPr>
          <p:cNvSpPr/>
          <p:nvPr/>
        </p:nvSpPr>
        <p:spPr>
          <a:xfrm>
            <a:off x="8417767" y="3470751"/>
            <a:ext cx="1685951" cy="787414"/>
          </a:xfrm>
          <a:prstGeom prst="homePlate">
            <a:avLst/>
          </a:prstGeom>
          <a:solidFill>
            <a:srgbClr val="007D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Macular Degeneration</a:t>
            </a:r>
          </a:p>
        </p:txBody>
      </p:sp>
      <p:sp>
        <p:nvSpPr>
          <p:cNvPr id="10" name="link to Total Blindness page">
            <a:hlinkClick r:id="rId7" action="ppaction://hlinksldjump"/>
            <a:extLst>
              <a:ext uri="{FF2B5EF4-FFF2-40B4-BE49-F238E27FC236}">
                <a16:creationId xmlns:a16="http://schemas.microsoft.com/office/drawing/2014/main" id="{0AEB71D1-4848-4A19-A4CB-0F723E3B6C5E}"/>
              </a:ext>
            </a:extLst>
          </p:cNvPr>
          <p:cNvSpPr/>
          <p:nvPr/>
        </p:nvSpPr>
        <p:spPr>
          <a:xfrm>
            <a:off x="8417766" y="4379119"/>
            <a:ext cx="1685951" cy="787414"/>
          </a:xfrm>
          <a:prstGeom prst="homePlate">
            <a:avLst/>
          </a:prstGeom>
          <a:solidFill>
            <a:srgbClr val="007D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Total Blindness</a:t>
            </a:r>
          </a:p>
        </p:txBody>
      </p:sp>
      <p:sp>
        <p:nvSpPr>
          <p:cNvPr id="11" name="link to 20 20 vision page">
            <a:hlinkClick r:id="rId8" action="ppaction://hlinksldjump"/>
            <a:extLst>
              <a:ext uri="{FF2B5EF4-FFF2-40B4-BE49-F238E27FC236}">
                <a16:creationId xmlns:a16="http://schemas.microsoft.com/office/drawing/2014/main" id="{F726521E-AE9E-4F09-8B2A-0A99E93C3730}"/>
              </a:ext>
            </a:extLst>
          </p:cNvPr>
          <p:cNvSpPr/>
          <p:nvPr/>
        </p:nvSpPr>
        <p:spPr>
          <a:xfrm>
            <a:off x="8417765" y="5287487"/>
            <a:ext cx="1685951" cy="787414"/>
          </a:xfrm>
          <a:prstGeom prst="homePlate">
            <a:avLst/>
          </a:prstGeom>
          <a:solidFill>
            <a:srgbClr val="007D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20/20 vision</a:t>
            </a:r>
          </a:p>
        </p:txBody>
      </p:sp>
      <p:sp>
        <p:nvSpPr>
          <p:cNvPr id="12" name="Button: End Simulator" title="Button to end slideshow ">
            <a:hlinkClick r:id="" action="ppaction://hlinkshowjump?jump=endshow" highlightClick="1"/>
            <a:extLst>
              <a:ext uri="{FF2B5EF4-FFF2-40B4-BE49-F238E27FC236}">
                <a16:creationId xmlns:a16="http://schemas.microsoft.com/office/drawing/2014/main" id="{F21ABF49-6F1E-4EBE-BA2A-1A2ACDE0A57D}"/>
              </a:ext>
            </a:extLst>
          </p:cNvPr>
          <p:cNvSpPr/>
          <p:nvPr/>
        </p:nvSpPr>
        <p:spPr>
          <a:xfrm>
            <a:off x="11139055" y="5963020"/>
            <a:ext cx="588626" cy="63174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1154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8">
            <a:extLst>
              <a:ext uri="{FF2B5EF4-FFF2-40B4-BE49-F238E27FC236}">
                <a16:creationId xmlns:a16="http://schemas.microsoft.com/office/drawing/2014/main" id="{489BE0E2-4596-4801-82C5-65E973C3D10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0528" y="156076"/>
            <a:ext cx="5591175" cy="7207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>
                <a:latin typeface="Century Gothic" panose="020B0502020202020204" pitchFamily="34" charset="0"/>
              </a:rPr>
              <a:t>Glaucoma</a:t>
            </a:r>
          </a:p>
        </p:txBody>
      </p:sp>
      <p:pic>
        <p:nvPicPr>
          <p:cNvPr id="5" name="Tractor" title="An image of a red tractor">
            <a:extLst>
              <a:ext uri="{FF2B5EF4-FFF2-40B4-BE49-F238E27FC236}">
                <a16:creationId xmlns:a16="http://schemas.microsoft.com/office/drawing/2014/main" id="{527E91C4-788B-44E8-8061-901691C451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72" t="21334" r="34500" b="13651"/>
          <a:stretch/>
        </p:blipFill>
        <p:spPr>
          <a:xfrm>
            <a:off x="740528" y="962526"/>
            <a:ext cx="7245231" cy="4959303"/>
          </a:xfrm>
          <a:prstGeom prst="rect">
            <a:avLst/>
          </a:prstGeom>
          <a:ln w="76200">
            <a:solidFill>
              <a:srgbClr val="007DBB"/>
            </a:solidFill>
          </a:ln>
        </p:spPr>
      </p:pic>
      <p:sp>
        <p:nvSpPr>
          <p:cNvPr id="13" name="image of Glaucoma" title="An example of Glaucoma affecting the image of the tractor">
            <a:extLst>
              <a:ext uri="{FF2B5EF4-FFF2-40B4-BE49-F238E27FC236}">
                <a16:creationId xmlns:a16="http://schemas.microsoft.com/office/drawing/2014/main" id="{FDC8B9C7-E4E7-4630-8C44-24A46FBC1F9E}"/>
              </a:ext>
            </a:extLst>
          </p:cNvPr>
          <p:cNvSpPr/>
          <p:nvPr/>
        </p:nvSpPr>
        <p:spPr>
          <a:xfrm>
            <a:off x="740527" y="962526"/>
            <a:ext cx="7245231" cy="4959303"/>
          </a:xfrm>
          <a:prstGeom prst="rect">
            <a:avLst/>
          </a:prstGeom>
          <a:gradFill flip="none" rotWithShape="1">
            <a:gsLst>
              <a:gs pos="44000">
                <a:schemeClr val="bg1">
                  <a:alpha val="98000"/>
                </a:schemeClr>
              </a:gs>
              <a:gs pos="44000">
                <a:schemeClr val="tx1">
                  <a:alpha val="70000"/>
                </a:schemeClr>
              </a:gs>
              <a:gs pos="31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Button to End simulator" title="Button to end slideshow ">
            <a:hlinkClick r:id="" action="ppaction://hlinkshowjump?jump=endshow" highlightClick="1"/>
            <a:extLst>
              <a:ext uri="{FF2B5EF4-FFF2-40B4-BE49-F238E27FC236}">
                <a16:creationId xmlns:a16="http://schemas.microsoft.com/office/drawing/2014/main" id="{16F9C24F-6902-42A3-BDAD-64F4F1B6855D}"/>
              </a:ext>
            </a:extLst>
          </p:cNvPr>
          <p:cNvSpPr/>
          <p:nvPr/>
        </p:nvSpPr>
        <p:spPr>
          <a:xfrm>
            <a:off x="11139055" y="5963020"/>
            <a:ext cx="588626" cy="63174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Description of Glaucoma">
            <a:extLst>
              <a:ext uri="{FF2B5EF4-FFF2-40B4-BE49-F238E27FC236}">
                <a16:creationId xmlns:a16="http://schemas.microsoft.com/office/drawing/2014/main" id="{02346E9C-8828-44F8-B69D-C29F5BC1D841}"/>
              </a:ext>
            </a:extLst>
          </p:cNvPr>
          <p:cNvSpPr txBox="1"/>
          <p:nvPr/>
        </p:nvSpPr>
        <p:spPr>
          <a:xfrm>
            <a:off x="10248000" y="962799"/>
            <a:ext cx="19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Glaucoma, is caused when pressure increases in the eye and damages the optic nerve. This damage can cause tunnel vision and may make it difficult to get around safely.</a:t>
            </a:r>
          </a:p>
          <a:p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15" name="Link to Galucoma page">
            <a:hlinkClick r:id="rId3" action="ppaction://hlinksldjump"/>
            <a:extLst>
              <a:ext uri="{FF2B5EF4-FFF2-40B4-BE49-F238E27FC236}">
                <a16:creationId xmlns:a16="http://schemas.microsoft.com/office/drawing/2014/main" id="{6567E8CB-1214-4D78-8088-49A832541C13}"/>
              </a:ext>
            </a:extLst>
          </p:cNvPr>
          <p:cNvSpPr/>
          <p:nvPr/>
        </p:nvSpPr>
        <p:spPr>
          <a:xfrm>
            <a:off x="8417773" y="745629"/>
            <a:ext cx="1685951" cy="787414"/>
          </a:xfrm>
          <a:prstGeom prst="homePlate">
            <a:avLst/>
          </a:prstGeom>
          <a:solidFill>
            <a:srgbClr val="007D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Glaucoma</a:t>
            </a:r>
          </a:p>
        </p:txBody>
      </p:sp>
      <p:sp>
        <p:nvSpPr>
          <p:cNvPr id="16" name="link to Cataracts page">
            <a:hlinkClick r:id="rId4" action="ppaction://hlinksldjump"/>
            <a:extLst>
              <a:ext uri="{FF2B5EF4-FFF2-40B4-BE49-F238E27FC236}">
                <a16:creationId xmlns:a16="http://schemas.microsoft.com/office/drawing/2014/main" id="{DB2D32D0-EB16-46EC-A842-9218F29BA384}"/>
              </a:ext>
            </a:extLst>
          </p:cNvPr>
          <p:cNvSpPr/>
          <p:nvPr/>
        </p:nvSpPr>
        <p:spPr>
          <a:xfrm>
            <a:off x="8417768" y="1654006"/>
            <a:ext cx="1685951" cy="787414"/>
          </a:xfrm>
          <a:prstGeom prst="homePlate">
            <a:avLst/>
          </a:prstGeom>
          <a:solidFill>
            <a:srgbClr val="007D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Cataracts</a:t>
            </a:r>
          </a:p>
        </p:txBody>
      </p:sp>
      <p:sp>
        <p:nvSpPr>
          <p:cNvPr id="17" name="link to Diabetic retinopathy page">
            <a:hlinkClick r:id="rId5" action="ppaction://hlinksldjump"/>
            <a:extLst>
              <a:ext uri="{FF2B5EF4-FFF2-40B4-BE49-F238E27FC236}">
                <a16:creationId xmlns:a16="http://schemas.microsoft.com/office/drawing/2014/main" id="{5F429F49-9272-40B1-8401-97696418FA68}"/>
              </a:ext>
            </a:extLst>
          </p:cNvPr>
          <p:cNvSpPr/>
          <p:nvPr/>
        </p:nvSpPr>
        <p:spPr>
          <a:xfrm>
            <a:off x="8417767" y="2562383"/>
            <a:ext cx="1685951" cy="787414"/>
          </a:xfrm>
          <a:prstGeom prst="homePlate">
            <a:avLst/>
          </a:prstGeom>
          <a:solidFill>
            <a:srgbClr val="007D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Diabetic Retinopathy</a:t>
            </a:r>
          </a:p>
        </p:txBody>
      </p:sp>
      <p:sp>
        <p:nvSpPr>
          <p:cNvPr id="18" name="link to Macular Degeneration page">
            <a:hlinkClick r:id="rId6" action="ppaction://hlinksldjump"/>
            <a:extLst>
              <a:ext uri="{FF2B5EF4-FFF2-40B4-BE49-F238E27FC236}">
                <a16:creationId xmlns:a16="http://schemas.microsoft.com/office/drawing/2014/main" id="{A763E94C-D40A-4820-A4AD-FA3AD2EF0E77}"/>
              </a:ext>
            </a:extLst>
          </p:cNvPr>
          <p:cNvSpPr/>
          <p:nvPr/>
        </p:nvSpPr>
        <p:spPr>
          <a:xfrm>
            <a:off x="8417767" y="3470751"/>
            <a:ext cx="1685951" cy="787414"/>
          </a:xfrm>
          <a:prstGeom prst="homePlate">
            <a:avLst/>
          </a:prstGeom>
          <a:solidFill>
            <a:srgbClr val="007D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Macular Degeneration</a:t>
            </a:r>
          </a:p>
        </p:txBody>
      </p:sp>
      <p:sp>
        <p:nvSpPr>
          <p:cNvPr id="19" name="link to Total Blindness page">
            <a:hlinkClick r:id="rId7" action="ppaction://hlinksldjump"/>
            <a:extLst>
              <a:ext uri="{FF2B5EF4-FFF2-40B4-BE49-F238E27FC236}">
                <a16:creationId xmlns:a16="http://schemas.microsoft.com/office/drawing/2014/main" id="{5951B8BE-2A08-484B-8924-235524219015}"/>
              </a:ext>
            </a:extLst>
          </p:cNvPr>
          <p:cNvSpPr/>
          <p:nvPr/>
        </p:nvSpPr>
        <p:spPr>
          <a:xfrm>
            <a:off x="8417766" y="4379119"/>
            <a:ext cx="1685951" cy="787414"/>
          </a:xfrm>
          <a:prstGeom prst="homePlate">
            <a:avLst/>
          </a:prstGeom>
          <a:solidFill>
            <a:srgbClr val="007D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Total Blindness</a:t>
            </a:r>
          </a:p>
        </p:txBody>
      </p:sp>
      <p:sp>
        <p:nvSpPr>
          <p:cNvPr id="20" name="link to 20 20 vision page">
            <a:hlinkClick r:id="rId8" action="ppaction://hlinksldjump"/>
            <a:extLst>
              <a:ext uri="{FF2B5EF4-FFF2-40B4-BE49-F238E27FC236}">
                <a16:creationId xmlns:a16="http://schemas.microsoft.com/office/drawing/2014/main" id="{D7942AD4-EFE3-4FD9-B72F-888C39F678CB}"/>
              </a:ext>
            </a:extLst>
          </p:cNvPr>
          <p:cNvSpPr/>
          <p:nvPr/>
        </p:nvSpPr>
        <p:spPr>
          <a:xfrm>
            <a:off x="8417765" y="5287487"/>
            <a:ext cx="1685951" cy="787414"/>
          </a:xfrm>
          <a:prstGeom prst="homePlate">
            <a:avLst/>
          </a:prstGeom>
          <a:solidFill>
            <a:srgbClr val="007D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20/20 vision</a:t>
            </a:r>
          </a:p>
        </p:txBody>
      </p:sp>
    </p:spTree>
    <p:extLst>
      <p:ext uri="{BB962C8B-B14F-4D97-AF65-F5344CB8AC3E}">
        <p14:creationId xmlns:p14="http://schemas.microsoft.com/office/powerpoint/2010/main" val="996321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8">
            <a:extLst>
              <a:ext uri="{FF2B5EF4-FFF2-40B4-BE49-F238E27FC236}">
                <a16:creationId xmlns:a16="http://schemas.microsoft.com/office/drawing/2014/main" id="{489BE0E2-4596-4801-82C5-65E973C3D10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0528" y="156076"/>
            <a:ext cx="5591175" cy="7207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>
                <a:latin typeface="Century Gothic" panose="020B0502020202020204" pitchFamily="34" charset="0"/>
              </a:rPr>
              <a:t>Cataracts</a:t>
            </a:r>
          </a:p>
        </p:txBody>
      </p:sp>
      <p:pic>
        <p:nvPicPr>
          <p:cNvPr id="5" name="tractor" title="An image of a red tractor">
            <a:extLst>
              <a:ext uri="{FF2B5EF4-FFF2-40B4-BE49-F238E27FC236}">
                <a16:creationId xmlns:a16="http://schemas.microsoft.com/office/drawing/2014/main" id="{527E91C4-788B-44E8-8061-901691C451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72" t="21334" r="34500" b="13651"/>
          <a:stretch/>
        </p:blipFill>
        <p:spPr>
          <a:xfrm>
            <a:off x="740528" y="962526"/>
            <a:ext cx="7245231" cy="4959303"/>
          </a:xfrm>
          <a:prstGeom prst="rect">
            <a:avLst/>
          </a:prstGeom>
          <a:ln w="76200">
            <a:solidFill>
              <a:srgbClr val="007DBB"/>
            </a:solidFill>
          </a:ln>
        </p:spPr>
      </p:pic>
      <p:sp>
        <p:nvSpPr>
          <p:cNvPr id="13" name="image of cataracts" title="An example of how Cataracts affects the image of the tractor">
            <a:extLst>
              <a:ext uri="{FF2B5EF4-FFF2-40B4-BE49-F238E27FC236}">
                <a16:creationId xmlns:a16="http://schemas.microsoft.com/office/drawing/2014/main" id="{E5D0A245-09B6-4090-AFEE-6C1063FC0F2E}"/>
              </a:ext>
            </a:extLst>
          </p:cNvPr>
          <p:cNvSpPr/>
          <p:nvPr/>
        </p:nvSpPr>
        <p:spPr>
          <a:xfrm>
            <a:off x="740527" y="962525"/>
            <a:ext cx="7245231" cy="4959303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Descrition of Cataracts">
            <a:extLst>
              <a:ext uri="{FF2B5EF4-FFF2-40B4-BE49-F238E27FC236}">
                <a16:creationId xmlns:a16="http://schemas.microsoft.com/office/drawing/2014/main" id="{E8FDE6AB-5C97-4202-B3F0-2D1A0789D8AE}"/>
              </a:ext>
            </a:extLst>
          </p:cNvPr>
          <p:cNvSpPr txBox="1"/>
          <p:nvPr/>
        </p:nvSpPr>
        <p:spPr>
          <a:xfrm>
            <a:off x="10167569" y="1010259"/>
            <a:ext cx="19429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Cataracts,  the lens in your eye would become cloudy which dims your vision. Some people are born with cataracts.</a:t>
            </a:r>
          </a:p>
          <a:p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15" name="Link to Galucoma page">
            <a:hlinkClick r:id="rId3" action="ppaction://hlinksldjump"/>
            <a:extLst>
              <a:ext uri="{FF2B5EF4-FFF2-40B4-BE49-F238E27FC236}">
                <a16:creationId xmlns:a16="http://schemas.microsoft.com/office/drawing/2014/main" id="{182A5182-425E-4401-BE71-3BE8F3F13856}"/>
              </a:ext>
            </a:extLst>
          </p:cNvPr>
          <p:cNvSpPr/>
          <p:nvPr/>
        </p:nvSpPr>
        <p:spPr>
          <a:xfrm>
            <a:off x="8417773" y="745629"/>
            <a:ext cx="1685951" cy="787414"/>
          </a:xfrm>
          <a:prstGeom prst="homePlate">
            <a:avLst/>
          </a:prstGeom>
          <a:solidFill>
            <a:srgbClr val="007D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Glaucoma</a:t>
            </a:r>
          </a:p>
        </p:txBody>
      </p:sp>
      <p:sp>
        <p:nvSpPr>
          <p:cNvPr id="16" name="link to Cataracts page">
            <a:hlinkClick r:id="rId4" action="ppaction://hlinksldjump"/>
            <a:extLst>
              <a:ext uri="{FF2B5EF4-FFF2-40B4-BE49-F238E27FC236}">
                <a16:creationId xmlns:a16="http://schemas.microsoft.com/office/drawing/2014/main" id="{E359A9DD-FBB3-401F-B730-8989D51772DA}"/>
              </a:ext>
            </a:extLst>
          </p:cNvPr>
          <p:cNvSpPr/>
          <p:nvPr/>
        </p:nvSpPr>
        <p:spPr>
          <a:xfrm>
            <a:off x="8417768" y="1654006"/>
            <a:ext cx="1685951" cy="787414"/>
          </a:xfrm>
          <a:prstGeom prst="homePlate">
            <a:avLst/>
          </a:prstGeom>
          <a:solidFill>
            <a:srgbClr val="007D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Cataracts</a:t>
            </a:r>
          </a:p>
        </p:txBody>
      </p:sp>
      <p:sp>
        <p:nvSpPr>
          <p:cNvPr id="17" name="link to Diabetic retinopathy page">
            <a:hlinkClick r:id="rId5" action="ppaction://hlinksldjump"/>
            <a:extLst>
              <a:ext uri="{FF2B5EF4-FFF2-40B4-BE49-F238E27FC236}">
                <a16:creationId xmlns:a16="http://schemas.microsoft.com/office/drawing/2014/main" id="{3270C8C4-977A-4BDA-AD4C-6702C22F8F6F}"/>
              </a:ext>
            </a:extLst>
          </p:cNvPr>
          <p:cNvSpPr/>
          <p:nvPr/>
        </p:nvSpPr>
        <p:spPr>
          <a:xfrm>
            <a:off x="8417767" y="2562383"/>
            <a:ext cx="1685951" cy="787414"/>
          </a:xfrm>
          <a:prstGeom prst="homePlate">
            <a:avLst/>
          </a:prstGeom>
          <a:solidFill>
            <a:srgbClr val="007D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Diabetic Retinopathy</a:t>
            </a:r>
          </a:p>
        </p:txBody>
      </p:sp>
      <p:sp>
        <p:nvSpPr>
          <p:cNvPr id="18" name="link to Macular Degeneration page">
            <a:hlinkClick r:id="rId6" action="ppaction://hlinksldjump"/>
            <a:extLst>
              <a:ext uri="{FF2B5EF4-FFF2-40B4-BE49-F238E27FC236}">
                <a16:creationId xmlns:a16="http://schemas.microsoft.com/office/drawing/2014/main" id="{6D61F80F-37E0-4D3E-8E58-8214D8959C21}"/>
              </a:ext>
            </a:extLst>
          </p:cNvPr>
          <p:cNvSpPr/>
          <p:nvPr/>
        </p:nvSpPr>
        <p:spPr>
          <a:xfrm>
            <a:off x="8417767" y="3470751"/>
            <a:ext cx="1685951" cy="787414"/>
          </a:xfrm>
          <a:prstGeom prst="homePlate">
            <a:avLst/>
          </a:prstGeom>
          <a:solidFill>
            <a:srgbClr val="007D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Macular Degeneration</a:t>
            </a:r>
          </a:p>
        </p:txBody>
      </p:sp>
      <p:sp>
        <p:nvSpPr>
          <p:cNvPr id="19" name="link to Total Blindness page">
            <a:hlinkClick r:id="rId7" action="ppaction://hlinksldjump"/>
            <a:extLst>
              <a:ext uri="{FF2B5EF4-FFF2-40B4-BE49-F238E27FC236}">
                <a16:creationId xmlns:a16="http://schemas.microsoft.com/office/drawing/2014/main" id="{EC02A215-4A3C-4DC9-A92B-FF4C8D86BE46}"/>
              </a:ext>
            </a:extLst>
          </p:cNvPr>
          <p:cNvSpPr/>
          <p:nvPr/>
        </p:nvSpPr>
        <p:spPr>
          <a:xfrm>
            <a:off x="8417766" y="4379119"/>
            <a:ext cx="1685951" cy="787414"/>
          </a:xfrm>
          <a:prstGeom prst="homePlate">
            <a:avLst/>
          </a:prstGeom>
          <a:solidFill>
            <a:srgbClr val="007D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Total Blindness</a:t>
            </a:r>
          </a:p>
        </p:txBody>
      </p:sp>
      <p:sp>
        <p:nvSpPr>
          <p:cNvPr id="20" name="link to 20 20 vision page">
            <a:hlinkClick r:id="rId8" action="ppaction://hlinksldjump"/>
            <a:extLst>
              <a:ext uri="{FF2B5EF4-FFF2-40B4-BE49-F238E27FC236}">
                <a16:creationId xmlns:a16="http://schemas.microsoft.com/office/drawing/2014/main" id="{E7B56018-FB6E-444E-8A0D-0D68CFCBC129}"/>
              </a:ext>
            </a:extLst>
          </p:cNvPr>
          <p:cNvSpPr/>
          <p:nvPr/>
        </p:nvSpPr>
        <p:spPr>
          <a:xfrm>
            <a:off x="8417765" y="5287487"/>
            <a:ext cx="1685951" cy="787414"/>
          </a:xfrm>
          <a:prstGeom prst="homePlate">
            <a:avLst/>
          </a:prstGeom>
          <a:solidFill>
            <a:srgbClr val="007D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20/20 vision</a:t>
            </a:r>
          </a:p>
        </p:txBody>
      </p:sp>
      <p:sp>
        <p:nvSpPr>
          <p:cNvPr id="21" name="Button to End simulator" title="Button to end slideshow ">
            <a:hlinkClick r:id="" action="ppaction://hlinkshowjump?jump=endshow" highlightClick="1"/>
            <a:extLst>
              <a:ext uri="{FF2B5EF4-FFF2-40B4-BE49-F238E27FC236}">
                <a16:creationId xmlns:a16="http://schemas.microsoft.com/office/drawing/2014/main" id="{D9A49BF2-FEC8-4E2D-96FC-F12788B697CE}"/>
              </a:ext>
            </a:extLst>
          </p:cNvPr>
          <p:cNvSpPr/>
          <p:nvPr/>
        </p:nvSpPr>
        <p:spPr>
          <a:xfrm>
            <a:off x="11139055" y="5963020"/>
            <a:ext cx="588626" cy="63174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0957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8">
            <a:extLst>
              <a:ext uri="{FF2B5EF4-FFF2-40B4-BE49-F238E27FC236}">
                <a16:creationId xmlns:a16="http://schemas.microsoft.com/office/drawing/2014/main" id="{489BE0E2-4596-4801-82C5-65E973C3D10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0528" y="156076"/>
            <a:ext cx="5591175" cy="7207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>
                <a:latin typeface="Century Gothic" panose="020B0502020202020204" pitchFamily="34" charset="0"/>
              </a:rPr>
              <a:t>Diabetic Retinopathy</a:t>
            </a:r>
          </a:p>
        </p:txBody>
      </p:sp>
      <p:pic>
        <p:nvPicPr>
          <p:cNvPr id="5" name="tractor" title="An image of a red tractor">
            <a:extLst>
              <a:ext uri="{FF2B5EF4-FFF2-40B4-BE49-F238E27FC236}">
                <a16:creationId xmlns:a16="http://schemas.microsoft.com/office/drawing/2014/main" id="{527E91C4-788B-44E8-8061-901691C451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72" t="21334" r="34500" b="13651"/>
          <a:stretch/>
        </p:blipFill>
        <p:spPr>
          <a:xfrm>
            <a:off x="740528" y="962526"/>
            <a:ext cx="7245231" cy="4959303"/>
          </a:xfrm>
          <a:prstGeom prst="rect">
            <a:avLst/>
          </a:prstGeom>
          <a:ln w="76200">
            <a:solidFill>
              <a:srgbClr val="007DBB"/>
            </a:solidFill>
          </a:ln>
        </p:spPr>
      </p:pic>
      <p:pic>
        <p:nvPicPr>
          <p:cNvPr id="13" name="Image of Diabetic Retinopathy" title="An example of how Diabetic Retinopathy affects the image of the tractor">
            <a:extLst>
              <a:ext uri="{FF2B5EF4-FFF2-40B4-BE49-F238E27FC236}">
                <a16:creationId xmlns:a16="http://schemas.microsoft.com/office/drawing/2014/main" id="{21D92B08-FD6E-439A-AB6C-92DDF37A998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8F8F9"/>
              </a:clrFrom>
              <a:clrTo>
                <a:srgbClr val="F8F8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5190" y="980258"/>
            <a:ext cx="7286625" cy="5010150"/>
          </a:xfrm>
          <a:prstGeom prst="rect">
            <a:avLst/>
          </a:prstGeom>
        </p:spPr>
      </p:pic>
      <p:sp>
        <p:nvSpPr>
          <p:cNvPr id="15" name="Description of Diabetic retinopathy">
            <a:extLst>
              <a:ext uri="{FF2B5EF4-FFF2-40B4-BE49-F238E27FC236}">
                <a16:creationId xmlns:a16="http://schemas.microsoft.com/office/drawing/2014/main" id="{9696AE70-1A3F-4F50-9D64-0CD10D4655F4}"/>
              </a:ext>
            </a:extLst>
          </p:cNvPr>
          <p:cNvSpPr txBox="1"/>
          <p:nvPr/>
        </p:nvSpPr>
        <p:spPr>
          <a:xfrm>
            <a:off x="10135003" y="913790"/>
            <a:ext cx="1944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Diabetic Retinopathy, linked to diabetes - which can occur if the amount of sugar in your blood is too high. It causes blood vessels to become blocked, which creates patches across your eye.</a:t>
            </a:r>
          </a:p>
          <a:p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14" name="Link to Galucoma page">
            <a:hlinkClick r:id="rId4" action="ppaction://hlinksldjump"/>
            <a:extLst>
              <a:ext uri="{FF2B5EF4-FFF2-40B4-BE49-F238E27FC236}">
                <a16:creationId xmlns:a16="http://schemas.microsoft.com/office/drawing/2014/main" id="{55911D81-DFE0-4B55-8A67-64A1AB73DEA1}"/>
              </a:ext>
            </a:extLst>
          </p:cNvPr>
          <p:cNvSpPr/>
          <p:nvPr/>
        </p:nvSpPr>
        <p:spPr>
          <a:xfrm>
            <a:off x="8417773" y="745629"/>
            <a:ext cx="1685951" cy="787414"/>
          </a:xfrm>
          <a:prstGeom prst="homePlate">
            <a:avLst/>
          </a:prstGeom>
          <a:solidFill>
            <a:srgbClr val="007D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Glaucoma</a:t>
            </a:r>
          </a:p>
        </p:txBody>
      </p:sp>
      <p:sp>
        <p:nvSpPr>
          <p:cNvPr id="16" name="link to Cataracts page">
            <a:hlinkClick r:id="rId5" action="ppaction://hlinksldjump"/>
            <a:extLst>
              <a:ext uri="{FF2B5EF4-FFF2-40B4-BE49-F238E27FC236}">
                <a16:creationId xmlns:a16="http://schemas.microsoft.com/office/drawing/2014/main" id="{17AA4EBA-F112-4A8D-B505-E31817B6C659}"/>
              </a:ext>
            </a:extLst>
          </p:cNvPr>
          <p:cNvSpPr/>
          <p:nvPr/>
        </p:nvSpPr>
        <p:spPr>
          <a:xfrm>
            <a:off x="8417768" y="1654006"/>
            <a:ext cx="1685951" cy="787414"/>
          </a:xfrm>
          <a:prstGeom prst="homePlate">
            <a:avLst/>
          </a:prstGeom>
          <a:solidFill>
            <a:srgbClr val="007D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Cataracts</a:t>
            </a:r>
          </a:p>
        </p:txBody>
      </p:sp>
      <p:sp>
        <p:nvSpPr>
          <p:cNvPr id="17" name="link to Diabetic retinopathy page">
            <a:hlinkClick r:id="rId6" action="ppaction://hlinksldjump"/>
            <a:extLst>
              <a:ext uri="{FF2B5EF4-FFF2-40B4-BE49-F238E27FC236}">
                <a16:creationId xmlns:a16="http://schemas.microsoft.com/office/drawing/2014/main" id="{3B7BDDF7-8433-4DDB-B32E-1BEA95D79628}"/>
              </a:ext>
            </a:extLst>
          </p:cNvPr>
          <p:cNvSpPr/>
          <p:nvPr/>
        </p:nvSpPr>
        <p:spPr>
          <a:xfrm>
            <a:off x="8417767" y="2562383"/>
            <a:ext cx="1685951" cy="787414"/>
          </a:xfrm>
          <a:prstGeom prst="homePlate">
            <a:avLst/>
          </a:prstGeom>
          <a:solidFill>
            <a:srgbClr val="007D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Diabetic Retinopathy</a:t>
            </a:r>
          </a:p>
        </p:txBody>
      </p:sp>
      <p:sp>
        <p:nvSpPr>
          <p:cNvPr id="18" name="link to Macular Degeneration page">
            <a:hlinkClick r:id="rId7" action="ppaction://hlinksldjump"/>
            <a:extLst>
              <a:ext uri="{FF2B5EF4-FFF2-40B4-BE49-F238E27FC236}">
                <a16:creationId xmlns:a16="http://schemas.microsoft.com/office/drawing/2014/main" id="{79BEA410-3676-4AB0-AB52-BED9275EF84D}"/>
              </a:ext>
            </a:extLst>
          </p:cNvPr>
          <p:cNvSpPr/>
          <p:nvPr/>
        </p:nvSpPr>
        <p:spPr>
          <a:xfrm>
            <a:off x="8417767" y="3470751"/>
            <a:ext cx="1685951" cy="787414"/>
          </a:xfrm>
          <a:prstGeom prst="homePlate">
            <a:avLst/>
          </a:prstGeom>
          <a:solidFill>
            <a:srgbClr val="007D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Macular Degeneration</a:t>
            </a:r>
          </a:p>
        </p:txBody>
      </p:sp>
      <p:sp>
        <p:nvSpPr>
          <p:cNvPr id="19" name="link to Total Blindness page">
            <a:hlinkClick r:id="rId8" action="ppaction://hlinksldjump"/>
            <a:extLst>
              <a:ext uri="{FF2B5EF4-FFF2-40B4-BE49-F238E27FC236}">
                <a16:creationId xmlns:a16="http://schemas.microsoft.com/office/drawing/2014/main" id="{16BA1CF9-6C65-43B9-BA59-074CBAA95109}"/>
              </a:ext>
            </a:extLst>
          </p:cNvPr>
          <p:cNvSpPr/>
          <p:nvPr/>
        </p:nvSpPr>
        <p:spPr>
          <a:xfrm>
            <a:off x="8417766" y="4379119"/>
            <a:ext cx="1685951" cy="787414"/>
          </a:xfrm>
          <a:prstGeom prst="homePlate">
            <a:avLst/>
          </a:prstGeom>
          <a:solidFill>
            <a:srgbClr val="007D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Total Blindness</a:t>
            </a:r>
          </a:p>
        </p:txBody>
      </p:sp>
      <p:sp>
        <p:nvSpPr>
          <p:cNvPr id="20" name="link to 20 20 vision page">
            <a:hlinkClick r:id="rId9" action="ppaction://hlinksldjump"/>
            <a:extLst>
              <a:ext uri="{FF2B5EF4-FFF2-40B4-BE49-F238E27FC236}">
                <a16:creationId xmlns:a16="http://schemas.microsoft.com/office/drawing/2014/main" id="{49E8634D-EB20-429E-8165-B3D5BA1937C2}"/>
              </a:ext>
            </a:extLst>
          </p:cNvPr>
          <p:cNvSpPr/>
          <p:nvPr/>
        </p:nvSpPr>
        <p:spPr>
          <a:xfrm>
            <a:off x="8417765" y="5287487"/>
            <a:ext cx="1685951" cy="787414"/>
          </a:xfrm>
          <a:prstGeom prst="homePlate">
            <a:avLst/>
          </a:prstGeom>
          <a:solidFill>
            <a:srgbClr val="007D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20/20 vision</a:t>
            </a:r>
          </a:p>
        </p:txBody>
      </p:sp>
      <p:sp>
        <p:nvSpPr>
          <p:cNvPr id="21" name="Button to End simulator" title="Button to end slideshow ">
            <a:hlinkClick r:id="" action="ppaction://hlinkshowjump?jump=endshow" highlightClick="1"/>
            <a:extLst>
              <a:ext uri="{FF2B5EF4-FFF2-40B4-BE49-F238E27FC236}">
                <a16:creationId xmlns:a16="http://schemas.microsoft.com/office/drawing/2014/main" id="{BE5F59BF-A1B1-46B9-8397-7E3BFE679759}"/>
              </a:ext>
            </a:extLst>
          </p:cNvPr>
          <p:cNvSpPr/>
          <p:nvPr/>
        </p:nvSpPr>
        <p:spPr>
          <a:xfrm>
            <a:off x="11139055" y="5963020"/>
            <a:ext cx="588626" cy="63174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1008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8">
            <a:extLst>
              <a:ext uri="{FF2B5EF4-FFF2-40B4-BE49-F238E27FC236}">
                <a16:creationId xmlns:a16="http://schemas.microsoft.com/office/drawing/2014/main" id="{489BE0E2-4596-4801-82C5-65E973C3D10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0528" y="156076"/>
            <a:ext cx="5591175" cy="7207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>
                <a:latin typeface="Century Gothic" panose="020B0502020202020204" pitchFamily="34" charset="0"/>
              </a:rPr>
              <a:t>Macular Degeneration</a:t>
            </a:r>
          </a:p>
        </p:txBody>
      </p:sp>
      <p:pic>
        <p:nvPicPr>
          <p:cNvPr id="5" name="Tractor" title="An image of a red tractor">
            <a:extLst>
              <a:ext uri="{FF2B5EF4-FFF2-40B4-BE49-F238E27FC236}">
                <a16:creationId xmlns:a16="http://schemas.microsoft.com/office/drawing/2014/main" id="{527E91C4-788B-44E8-8061-901691C451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72" t="21334" r="34500" b="13651"/>
          <a:stretch/>
        </p:blipFill>
        <p:spPr>
          <a:xfrm>
            <a:off x="740528" y="962526"/>
            <a:ext cx="7245231" cy="4959303"/>
          </a:xfrm>
          <a:prstGeom prst="rect">
            <a:avLst/>
          </a:prstGeom>
          <a:ln w="76200">
            <a:solidFill>
              <a:srgbClr val="007DBB"/>
            </a:solidFill>
          </a:ln>
        </p:spPr>
      </p:pic>
      <p:pic>
        <p:nvPicPr>
          <p:cNvPr id="13" name="Image of Macular Degeneration" title="An example of how Macular Degeneration affects the image of the tractor">
            <a:extLst>
              <a:ext uri="{FF2B5EF4-FFF2-40B4-BE49-F238E27FC236}">
                <a16:creationId xmlns:a16="http://schemas.microsoft.com/office/drawing/2014/main" id="{9121255F-AAC4-4DC1-8063-E2454E1F55C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6000"/>
                    </a14:imgEffect>
                    <a14:imgEffect>
                      <a14:brightnessContrast contrast="-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0441" y="966146"/>
            <a:ext cx="7258050" cy="5019675"/>
          </a:xfrm>
          <a:prstGeom prst="rect">
            <a:avLst/>
          </a:prstGeom>
          <a:effectLst>
            <a:reflection blurRad="800100" stA="45000" endPos="0" dist="50800" dir="5400000" sy="-100000" algn="bl" rotWithShape="0"/>
          </a:effectLst>
        </p:spPr>
      </p:pic>
      <p:sp>
        <p:nvSpPr>
          <p:cNvPr id="14" name="Description of Macular Degeneration">
            <a:extLst>
              <a:ext uri="{FF2B5EF4-FFF2-40B4-BE49-F238E27FC236}">
                <a16:creationId xmlns:a16="http://schemas.microsoft.com/office/drawing/2014/main" id="{F4728C0A-CB3C-4E03-B369-161A5A706F24}"/>
              </a:ext>
            </a:extLst>
          </p:cNvPr>
          <p:cNvSpPr txBox="1"/>
          <p:nvPr/>
        </p:nvSpPr>
        <p:spPr>
          <a:xfrm>
            <a:off x="10245787" y="962526"/>
            <a:ext cx="19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Macular Degeneration, the damage  causes sight distortion or loss to your central vision, making it hard to see faces or read.</a:t>
            </a:r>
          </a:p>
          <a:p>
            <a:r>
              <a:rPr lang="en-GB" dirty="0">
                <a:latin typeface="Century Gothic" panose="020B0502020202020204" pitchFamily="34" charset="0"/>
              </a:rPr>
              <a:t> </a:t>
            </a:r>
          </a:p>
          <a:p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15" name="Link to Galucoma page">
            <a:hlinkClick r:id="rId5" action="ppaction://hlinksldjump"/>
            <a:extLst>
              <a:ext uri="{FF2B5EF4-FFF2-40B4-BE49-F238E27FC236}">
                <a16:creationId xmlns:a16="http://schemas.microsoft.com/office/drawing/2014/main" id="{1CFB9DD1-0AB7-43BB-A3A3-0E6A3E5DE456}"/>
              </a:ext>
            </a:extLst>
          </p:cNvPr>
          <p:cNvSpPr/>
          <p:nvPr/>
        </p:nvSpPr>
        <p:spPr>
          <a:xfrm>
            <a:off x="8417773" y="745629"/>
            <a:ext cx="1685951" cy="787414"/>
          </a:xfrm>
          <a:prstGeom prst="homePlate">
            <a:avLst/>
          </a:prstGeom>
          <a:solidFill>
            <a:srgbClr val="007D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Glaucoma</a:t>
            </a:r>
          </a:p>
        </p:txBody>
      </p:sp>
      <p:sp>
        <p:nvSpPr>
          <p:cNvPr id="16" name="link to Cataracts page">
            <a:hlinkClick r:id="rId6" action="ppaction://hlinksldjump"/>
            <a:extLst>
              <a:ext uri="{FF2B5EF4-FFF2-40B4-BE49-F238E27FC236}">
                <a16:creationId xmlns:a16="http://schemas.microsoft.com/office/drawing/2014/main" id="{B82BAA42-5298-4E0E-B231-96079BFD3CB0}"/>
              </a:ext>
            </a:extLst>
          </p:cNvPr>
          <p:cNvSpPr/>
          <p:nvPr/>
        </p:nvSpPr>
        <p:spPr>
          <a:xfrm>
            <a:off x="8417768" y="1654006"/>
            <a:ext cx="1685951" cy="787414"/>
          </a:xfrm>
          <a:prstGeom prst="homePlate">
            <a:avLst/>
          </a:prstGeom>
          <a:solidFill>
            <a:srgbClr val="007D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Cataracts</a:t>
            </a:r>
          </a:p>
        </p:txBody>
      </p:sp>
      <p:sp>
        <p:nvSpPr>
          <p:cNvPr id="17" name="link to Diabetic retinopathy page">
            <a:hlinkClick r:id="rId7" action="ppaction://hlinksldjump"/>
            <a:extLst>
              <a:ext uri="{FF2B5EF4-FFF2-40B4-BE49-F238E27FC236}">
                <a16:creationId xmlns:a16="http://schemas.microsoft.com/office/drawing/2014/main" id="{B5D8BAFD-C7C3-4174-A3C2-2685AB1A32AC}"/>
              </a:ext>
            </a:extLst>
          </p:cNvPr>
          <p:cNvSpPr/>
          <p:nvPr/>
        </p:nvSpPr>
        <p:spPr>
          <a:xfrm>
            <a:off x="8417767" y="2562383"/>
            <a:ext cx="1685951" cy="787414"/>
          </a:xfrm>
          <a:prstGeom prst="homePlate">
            <a:avLst/>
          </a:prstGeom>
          <a:solidFill>
            <a:srgbClr val="007D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Diabetic Retinopathy</a:t>
            </a:r>
          </a:p>
        </p:txBody>
      </p:sp>
      <p:sp>
        <p:nvSpPr>
          <p:cNvPr id="18" name="link to Macular Degeneration page">
            <a:hlinkClick r:id="rId8" action="ppaction://hlinksldjump"/>
            <a:extLst>
              <a:ext uri="{FF2B5EF4-FFF2-40B4-BE49-F238E27FC236}">
                <a16:creationId xmlns:a16="http://schemas.microsoft.com/office/drawing/2014/main" id="{EB173914-B70A-4D52-97C6-D0D340677C12}"/>
              </a:ext>
            </a:extLst>
          </p:cNvPr>
          <p:cNvSpPr/>
          <p:nvPr/>
        </p:nvSpPr>
        <p:spPr>
          <a:xfrm>
            <a:off x="8417767" y="3470751"/>
            <a:ext cx="1685951" cy="787414"/>
          </a:xfrm>
          <a:prstGeom prst="homePlate">
            <a:avLst/>
          </a:prstGeom>
          <a:solidFill>
            <a:srgbClr val="007D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Macular Degeneration</a:t>
            </a:r>
          </a:p>
        </p:txBody>
      </p:sp>
      <p:sp>
        <p:nvSpPr>
          <p:cNvPr id="19" name="link to Total Blindness page">
            <a:hlinkClick r:id="rId9" action="ppaction://hlinksldjump"/>
            <a:extLst>
              <a:ext uri="{FF2B5EF4-FFF2-40B4-BE49-F238E27FC236}">
                <a16:creationId xmlns:a16="http://schemas.microsoft.com/office/drawing/2014/main" id="{2C41DF89-3F42-433A-B55C-A040CDED68BF}"/>
              </a:ext>
            </a:extLst>
          </p:cNvPr>
          <p:cNvSpPr/>
          <p:nvPr/>
        </p:nvSpPr>
        <p:spPr>
          <a:xfrm>
            <a:off x="8417766" y="4379119"/>
            <a:ext cx="1685951" cy="787414"/>
          </a:xfrm>
          <a:prstGeom prst="homePlate">
            <a:avLst/>
          </a:prstGeom>
          <a:solidFill>
            <a:srgbClr val="007D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Total Blindness</a:t>
            </a:r>
          </a:p>
        </p:txBody>
      </p:sp>
      <p:sp>
        <p:nvSpPr>
          <p:cNvPr id="20" name="link to 20 20 vision page">
            <a:hlinkClick r:id="rId10" action="ppaction://hlinksldjump"/>
            <a:extLst>
              <a:ext uri="{FF2B5EF4-FFF2-40B4-BE49-F238E27FC236}">
                <a16:creationId xmlns:a16="http://schemas.microsoft.com/office/drawing/2014/main" id="{C483586D-B729-4812-B8CA-C74B01F0D1E5}"/>
              </a:ext>
            </a:extLst>
          </p:cNvPr>
          <p:cNvSpPr/>
          <p:nvPr/>
        </p:nvSpPr>
        <p:spPr>
          <a:xfrm>
            <a:off x="8417765" y="5287487"/>
            <a:ext cx="1685951" cy="787414"/>
          </a:xfrm>
          <a:prstGeom prst="homePlate">
            <a:avLst/>
          </a:prstGeom>
          <a:solidFill>
            <a:srgbClr val="007D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20/20 vision</a:t>
            </a:r>
          </a:p>
        </p:txBody>
      </p:sp>
      <p:sp>
        <p:nvSpPr>
          <p:cNvPr id="21" name="Button to End simulator" title="Button to end slideshow ">
            <a:hlinkClick r:id="" action="ppaction://hlinkshowjump?jump=endshow" highlightClick="1"/>
            <a:extLst>
              <a:ext uri="{FF2B5EF4-FFF2-40B4-BE49-F238E27FC236}">
                <a16:creationId xmlns:a16="http://schemas.microsoft.com/office/drawing/2014/main" id="{65C656E4-4554-4B3E-B790-7555888604A5}"/>
              </a:ext>
            </a:extLst>
          </p:cNvPr>
          <p:cNvSpPr/>
          <p:nvPr/>
        </p:nvSpPr>
        <p:spPr>
          <a:xfrm>
            <a:off x="11139055" y="5963020"/>
            <a:ext cx="588626" cy="63174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8275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8">
            <a:extLst>
              <a:ext uri="{FF2B5EF4-FFF2-40B4-BE49-F238E27FC236}">
                <a16:creationId xmlns:a16="http://schemas.microsoft.com/office/drawing/2014/main" id="{489BE0E2-4596-4801-82C5-65E973C3D10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0528" y="156076"/>
            <a:ext cx="5591175" cy="7207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>
                <a:latin typeface="Century Gothic" panose="020B0502020202020204" pitchFamily="34" charset="0"/>
              </a:rPr>
              <a:t>Total Blindness</a:t>
            </a:r>
          </a:p>
        </p:txBody>
      </p:sp>
      <p:sp>
        <p:nvSpPr>
          <p:cNvPr id="14" name="Image of total blindness" title="An example of total blindness over the tractor">
            <a:extLst>
              <a:ext uri="{FF2B5EF4-FFF2-40B4-BE49-F238E27FC236}">
                <a16:creationId xmlns:a16="http://schemas.microsoft.com/office/drawing/2014/main" id="{C0011EF6-7F9F-4C80-9273-971423C6C1F9}"/>
              </a:ext>
            </a:extLst>
          </p:cNvPr>
          <p:cNvSpPr/>
          <p:nvPr/>
        </p:nvSpPr>
        <p:spPr>
          <a:xfrm>
            <a:off x="740780" y="944880"/>
            <a:ext cx="7245231" cy="499872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Descrition of total blindness">
            <a:extLst>
              <a:ext uri="{FF2B5EF4-FFF2-40B4-BE49-F238E27FC236}">
                <a16:creationId xmlns:a16="http://schemas.microsoft.com/office/drawing/2014/main" id="{2341AA4F-CD41-402C-801D-E49232848A77}"/>
              </a:ext>
            </a:extLst>
          </p:cNvPr>
          <p:cNvSpPr txBox="1"/>
          <p:nvPr/>
        </p:nvSpPr>
        <p:spPr>
          <a:xfrm>
            <a:off x="10167055" y="1041473"/>
            <a:ext cx="19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Total Blindness – is the inability to see anything from either eye, to not be able to tell the difference between whether it is light or dark.</a:t>
            </a:r>
          </a:p>
          <a:p>
            <a:endParaRPr lang="en-GB" dirty="0">
              <a:latin typeface="Century Gothic" panose="020B0502020202020204" pitchFamily="34" charset="0"/>
            </a:endParaRPr>
          </a:p>
          <a:p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12" name="Link to Galucoma page">
            <a:hlinkClick r:id="rId2" action="ppaction://hlinksldjump"/>
            <a:extLst>
              <a:ext uri="{FF2B5EF4-FFF2-40B4-BE49-F238E27FC236}">
                <a16:creationId xmlns:a16="http://schemas.microsoft.com/office/drawing/2014/main" id="{FE3C2DC0-532E-4BC0-8C27-9E9156A45ADB}"/>
              </a:ext>
            </a:extLst>
          </p:cNvPr>
          <p:cNvSpPr/>
          <p:nvPr/>
        </p:nvSpPr>
        <p:spPr>
          <a:xfrm>
            <a:off x="8417773" y="745629"/>
            <a:ext cx="1685951" cy="787414"/>
          </a:xfrm>
          <a:prstGeom prst="homePlate">
            <a:avLst/>
          </a:prstGeom>
          <a:solidFill>
            <a:srgbClr val="007D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Glaucoma</a:t>
            </a:r>
          </a:p>
        </p:txBody>
      </p:sp>
      <p:sp>
        <p:nvSpPr>
          <p:cNvPr id="13" name="link to Cataracts page">
            <a:hlinkClick r:id="rId3" action="ppaction://hlinksldjump"/>
            <a:extLst>
              <a:ext uri="{FF2B5EF4-FFF2-40B4-BE49-F238E27FC236}">
                <a16:creationId xmlns:a16="http://schemas.microsoft.com/office/drawing/2014/main" id="{C3104A51-D4A0-48B6-ACD7-66AE6D3A4B1D}"/>
              </a:ext>
            </a:extLst>
          </p:cNvPr>
          <p:cNvSpPr/>
          <p:nvPr/>
        </p:nvSpPr>
        <p:spPr>
          <a:xfrm>
            <a:off x="8417768" y="1654006"/>
            <a:ext cx="1685951" cy="787414"/>
          </a:xfrm>
          <a:prstGeom prst="homePlate">
            <a:avLst/>
          </a:prstGeom>
          <a:solidFill>
            <a:srgbClr val="007D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Cataracts</a:t>
            </a:r>
          </a:p>
        </p:txBody>
      </p:sp>
      <p:sp>
        <p:nvSpPr>
          <p:cNvPr id="15" name="link to Diabetic retinopathy page">
            <a:hlinkClick r:id="rId4" action="ppaction://hlinksldjump"/>
            <a:extLst>
              <a:ext uri="{FF2B5EF4-FFF2-40B4-BE49-F238E27FC236}">
                <a16:creationId xmlns:a16="http://schemas.microsoft.com/office/drawing/2014/main" id="{A78E0171-C426-4BCE-A406-8D0085DEF574}"/>
              </a:ext>
            </a:extLst>
          </p:cNvPr>
          <p:cNvSpPr/>
          <p:nvPr/>
        </p:nvSpPr>
        <p:spPr>
          <a:xfrm>
            <a:off x="8417767" y="2562383"/>
            <a:ext cx="1685951" cy="787414"/>
          </a:xfrm>
          <a:prstGeom prst="homePlate">
            <a:avLst/>
          </a:prstGeom>
          <a:solidFill>
            <a:srgbClr val="007D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Diabetic Retinopathy</a:t>
            </a:r>
          </a:p>
        </p:txBody>
      </p:sp>
      <p:sp>
        <p:nvSpPr>
          <p:cNvPr id="16" name="link to Macular Degeneration page">
            <a:hlinkClick r:id="rId5" action="ppaction://hlinksldjump"/>
            <a:extLst>
              <a:ext uri="{FF2B5EF4-FFF2-40B4-BE49-F238E27FC236}">
                <a16:creationId xmlns:a16="http://schemas.microsoft.com/office/drawing/2014/main" id="{FE3A19C5-55D9-41B2-83D6-FBB3F2D66482}"/>
              </a:ext>
            </a:extLst>
          </p:cNvPr>
          <p:cNvSpPr/>
          <p:nvPr/>
        </p:nvSpPr>
        <p:spPr>
          <a:xfrm>
            <a:off x="8417767" y="3470751"/>
            <a:ext cx="1685951" cy="787414"/>
          </a:xfrm>
          <a:prstGeom prst="homePlate">
            <a:avLst/>
          </a:prstGeom>
          <a:solidFill>
            <a:srgbClr val="007D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Macular Degeneration</a:t>
            </a:r>
          </a:p>
        </p:txBody>
      </p:sp>
      <p:sp>
        <p:nvSpPr>
          <p:cNvPr id="19" name="link to Total Blindness page">
            <a:hlinkClick r:id="rId6" action="ppaction://hlinksldjump"/>
            <a:extLst>
              <a:ext uri="{FF2B5EF4-FFF2-40B4-BE49-F238E27FC236}">
                <a16:creationId xmlns:a16="http://schemas.microsoft.com/office/drawing/2014/main" id="{C03DD046-23C3-44A8-BE6A-DBC10864E5E9}"/>
              </a:ext>
            </a:extLst>
          </p:cNvPr>
          <p:cNvSpPr/>
          <p:nvPr/>
        </p:nvSpPr>
        <p:spPr>
          <a:xfrm>
            <a:off x="8417766" y="4379119"/>
            <a:ext cx="1685951" cy="787414"/>
          </a:xfrm>
          <a:prstGeom prst="homePlate">
            <a:avLst/>
          </a:prstGeom>
          <a:solidFill>
            <a:srgbClr val="007D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Total Blindness</a:t>
            </a:r>
          </a:p>
        </p:txBody>
      </p:sp>
      <p:sp>
        <p:nvSpPr>
          <p:cNvPr id="20" name="link to 20 20 vision page">
            <a:hlinkClick r:id="rId7" action="ppaction://hlinksldjump"/>
            <a:extLst>
              <a:ext uri="{FF2B5EF4-FFF2-40B4-BE49-F238E27FC236}">
                <a16:creationId xmlns:a16="http://schemas.microsoft.com/office/drawing/2014/main" id="{04D332BA-43EA-4F7A-9E6F-9DA94673346C}"/>
              </a:ext>
            </a:extLst>
          </p:cNvPr>
          <p:cNvSpPr/>
          <p:nvPr/>
        </p:nvSpPr>
        <p:spPr>
          <a:xfrm>
            <a:off x="8417765" y="5287487"/>
            <a:ext cx="1685951" cy="787414"/>
          </a:xfrm>
          <a:prstGeom prst="homePlate">
            <a:avLst/>
          </a:prstGeom>
          <a:solidFill>
            <a:srgbClr val="007D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20/20 vision</a:t>
            </a:r>
          </a:p>
        </p:txBody>
      </p:sp>
      <p:sp>
        <p:nvSpPr>
          <p:cNvPr id="21" name="Button to End simulator" title="Button to end slideshow ">
            <a:hlinkClick r:id="" action="ppaction://hlinkshowjump?jump=endshow" highlightClick="1"/>
            <a:extLst>
              <a:ext uri="{FF2B5EF4-FFF2-40B4-BE49-F238E27FC236}">
                <a16:creationId xmlns:a16="http://schemas.microsoft.com/office/drawing/2014/main" id="{5E50997F-0CB7-4F1F-AD8B-317EA6B49732}"/>
              </a:ext>
            </a:extLst>
          </p:cNvPr>
          <p:cNvSpPr/>
          <p:nvPr/>
        </p:nvSpPr>
        <p:spPr>
          <a:xfrm>
            <a:off x="11139055" y="5963020"/>
            <a:ext cx="588626" cy="63174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864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280</Words>
  <Application>Microsoft Office PowerPoint</Application>
  <PresentationFormat>Widescreen</PresentationFormat>
  <Paragraphs>51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Century Gothic</vt:lpstr>
      <vt:lpstr>Office Theme</vt:lpstr>
      <vt:lpstr>Eye Condition Simulator </vt:lpstr>
      <vt:lpstr>20/20</vt:lpstr>
      <vt:lpstr>Glaucoma</vt:lpstr>
      <vt:lpstr>Cataracts</vt:lpstr>
      <vt:lpstr>Diabetic Retinopathy</vt:lpstr>
      <vt:lpstr>Macular Degeneration</vt:lpstr>
      <vt:lpstr>Total Blindness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Eye Condition Simulator</dc:title>
  <dc:creator>Jennifer Oddy</dc:creator>
  <cp:lastModifiedBy>Jennifer Oddy</cp:lastModifiedBy>
  <cp:revision>10</cp:revision>
  <dcterms:created xsi:type="dcterms:W3CDTF">2018-04-25T13:40:12Z</dcterms:created>
  <dcterms:modified xsi:type="dcterms:W3CDTF">2018-04-25T15:09:51Z</dcterms:modified>
</cp:coreProperties>
</file>